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660" r:id="rId2"/>
    <p:sldMasterId id="2147483672" r:id="rId3"/>
    <p:sldMasterId id="2147483692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1" r:id="rId6"/>
    <p:sldId id="263" r:id="rId7"/>
    <p:sldId id="302" r:id="rId8"/>
    <p:sldId id="303" r:id="rId9"/>
    <p:sldId id="268" r:id="rId10"/>
    <p:sldId id="295" r:id="rId11"/>
    <p:sldId id="282" r:id="rId12"/>
    <p:sldId id="284" r:id="rId13"/>
    <p:sldId id="298" r:id="rId14"/>
    <p:sldId id="285" r:id="rId15"/>
    <p:sldId id="259" r:id="rId16"/>
    <p:sldId id="301" r:id="rId17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8A13C-0D4F-41F9-8D99-BA65352A2B0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D05BD50-FE6E-4ABB-B1B3-8D89DA6F6E3D}">
      <dgm:prSet phldrT="[Text]"/>
      <dgm:spPr/>
      <dgm:t>
        <a:bodyPr/>
        <a:lstStyle/>
        <a:p>
          <a:r>
            <a:rPr lang="en-US" dirty="0" smtClean="0"/>
            <a:t>Avoid Long Explanations</a:t>
          </a:r>
          <a:endParaRPr lang="en-US" dirty="0"/>
        </a:p>
      </dgm:t>
    </dgm:pt>
    <dgm:pt modelId="{7B8E5C41-5D1F-4F8D-853C-29A1E04C83CD}" type="parTrans" cxnId="{8DFA1FF7-80C8-4B04-A870-7C11F0FFBD9D}">
      <dgm:prSet/>
      <dgm:spPr/>
      <dgm:t>
        <a:bodyPr/>
        <a:lstStyle/>
        <a:p>
          <a:endParaRPr lang="en-US"/>
        </a:p>
      </dgm:t>
    </dgm:pt>
    <dgm:pt modelId="{A1150902-80D1-40F5-9F2E-71EC04045A8E}" type="sibTrans" cxnId="{8DFA1FF7-80C8-4B04-A870-7C11F0FFBD9D}">
      <dgm:prSet/>
      <dgm:spPr/>
      <dgm:t>
        <a:bodyPr/>
        <a:lstStyle/>
        <a:p>
          <a:endParaRPr lang="en-US"/>
        </a:p>
      </dgm:t>
    </dgm:pt>
    <dgm:pt modelId="{0070C292-AB73-4D67-8039-BE7DC296D29F}">
      <dgm:prSet phldrT="[Text]"/>
      <dgm:spPr/>
      <dgm:t>
        <a:bodyPr/>
        <a:lstStyle/>
        <a:p>
          <a:r>
            <a:rPr lang="en-US" dirty="0" smtClean="0"/>
            <a:t>Make Presentations Memorable</a:t>
          </a:r>
          <a:endParaRPr lang="en-US" dirty="0"/>
        </a:p>
      </dgm:t>
    </dgm:pt>
    <dgm:pt modelId="{64F681F9-D643-4D5A-BEB3-69A01849264B}" type="parTrans" cxnId="{3C73DE6E-70B7-479B-985A-99D55E24AFC1}">
      <dgm:prSet/>
      <dgm:spPr/>
      <dgm:t>
        <a:bodyPr/>
        <a:lstStyle/>
        <a:p>
          <a:endParaRPr lang="en-US"/>
        </a:p>
      </dgm:t>
    </dgm:pt>
    <dgm:pt modelId="{EFFDD6B1-3256-4DD1-A7DA-03D1CD15E5D2}" type="sibTrans" cxnId="{3C73DE6E-70B7-479B-985A-99D55E24AFC1}">
      <dgm:prSet/>
      <dgm:spPr/>
      <dgm:t>
        <a:bodyPr/>
        <a:lstStyle/>
        <a:p>
          <a:endParaRPr lang="en-US"/>
        </a:p>
      </dgm:t>
    </dgm:pt>
    <dgm:pt modelId="{32C20AAD-60C9-4F00-90A7-F4BA8C97AECB}">
      <dgm:prSet phldrT="[Text]"/>
      <dgm:spPr/>
      <dgm:t>
        <a:bodyPr/>
        <a:lstStyle/>
        <a:p>
          <a:r>
            <a:rPr lang="en-US" dirty="0" smtClean="0"/>
            <a:t>Keep Audience’s Attention</a:t>
          </a:r>
          <a:endParaRPr lang="en-US" dirty="0"/>
        </a:p>
      </dgm:t>
    </dgm:pt>
    <dgm:pt modelId="{90A06D65-3135-4B7D-B167-1FB517A55DD6}" type="parTrans" cxnId="{665D607D-E293-4BD7-86EB-9B66C65E32C6}">
      <dgm:prSet/>
      <dgm:spPr/>
      <dgm:t>
        <a:bodyPr/>
        <a:lstStyle/>
        <a:p>
          <a:endParaRPr lang="en-US"/>
        </a:p>
      </dgm:t>
    </dgm:pt>
    <dgm:pt modelId="{B3CCBE2D-2A86-4F54-98C3-980B5501C0C8}" type="sibTrans" cxnId="{665D607D-E293-4BD7-86EB-9B66C65E32C6}">
      <dgm:prSet/>
      <dgm:spPr/>
      <dgm:t>
        <a:bodyPr/>
        <a:lstStyle/>
        <a:p>
          <a:endParaRPr lang="en-US"/>
        </a:p>
      </dgm:t>
    </dgm:pt>
    <dgm:pt modelId="{01904ABE-C6ED-44E2-BB2C-DB4201B307BC}" type="pres">
      <dgm:prSet presAssocID="{CA28A13C-0D4F-41F9-8D99-BA65352A2B05}" presName="compositeShape" presStyleCnt="0">
        <dgm:presLayoutVars>
          <dgm:dir/>
          <dgm:resizeHandles/>
        </dgm:presLayoutVars>
      </dgm:prSet>
      <dgm:spPr/>
    </dgm:pt>
    <dgm:pt modelId="{AC4C8127-F44A-4A9F-9DBC-FC867C0B0A26}" type="pres">
      <dgm:prSet presAssocID="{CA28A13C-0D4F-41F9-8D99-BA65352A2B05}" presName="pyramid" presStyleLbl="node1" presStyleIdx="0" presStyleCnt="1"/>
      <dgm:spPr/>
    </dgm:pt>
    <dgm:pt modelId="{1EA02969-5534-49CF-8DF4-C9900DA46917}" type="pres">
      <dgm:prSet presAssocID="{CA28A13C-0D4F-41F9-8D99-BA65352A2B05}" presName="theList" presStyleCnt="0"/>
      <dgm:spPr/>
    </dgm:pt>
    <dgm:pt modelId="{FE2E1806-C454-4C65-BCBF-2E9C2189C899}" type="pres">
      <dgm:prSet presAssocID="{0D05BD50-FE6E-4ABB-B1B3-8D89DA6F6E3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9100D-8F6B-47BF-A8E2-FBB7462675F2}" type="pres">
      <dgm:prSet presAssocID="{0D05BD50-FE6E-4ABB-B1B3-8D89DA6F6E3D}" presName="aSpace" presStyleCnt="0"/>
      <dgm:spPr/>
    </dgm:pt>
    <dgm:pt modelId="{CD4E1CA7-FA3B-4CF5-A429-6924E478AA82}" type="pres">
      <dgm:prSet presAssocID="{0070C292-AB73-4D67-8039-BE7DC296D29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EEBA2-0568-4635-BBCB-03178367C9E5}" type="pres">
      <dgm:prSet presAssocID="{0070C292-AB73-4D67-8039-BE7DC296D29F}" presName="aSpace" presStyleCnt="0"/>
      <dgm:spPr/>
    </dgm:pt>
    <dgm:pt modelId="{33CFCAE6-8920-4CE6-B1E2-8B9DEB33E779}" type="pres">
      <dgm:prSet presAssocID="{32C20AAD-60C9-4F00-90A7-F4BA8C97AEC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CBA9D-E5F9-4E30-BC59-BC34B1DF3D14}" type="pres">
      <dgm:prSet presAssocID="{32C20AAD-60C9-4F00-90A7-F4BA8C97AECB}" presName="aSpace" presStyleCnt="0"/>
      <dgm:spPr/>
    </dgm:pt>
  </dgm:ptLst>
  <dgm:cxnLst>
    <dgm:cxn modelId="{16D9E493-1D4F-495D-BC74-771AD101225A}" type="presOf" srcId="{CA28A13C-0D4F-41F9-8D99-BA65352A2B05}" destId="{01904ABE-C6ED-44E2-BB2C-DB4201B307BC}" srcOrd="0" destOrd="0" presId="urn:microsoft.com/office/officeart/2005/8/layout/pyramid2"/>
    <dgm:cxn modelId="{3C73DE6E-70B7-479B-985A-99D55E24AFC1}" srcId="{CA28A13C-0D4F-41F9-8D99-BA65352A2B05}" destId="{0070C292-AB73-4D67-8039-BE7DC296D29F}" srcOrd="1" destOrd="0" parTransId="{64F681F9-D643-4D5A-BEB3-69A01849264B}" sibTransId="{EFFDD6B1-3256-4DD1-A7DA-03D1CD15E5D2}"/>
    <dgm:cxn modelId="{665D607D-E293-4BD7-86EB-9B66C65E32C6}" srcId="{CA28A13C-0D4F-41F9-8D99-BA65352A2B05}" destId="{32C20AAD-60C9-4F00-90A7-F4BA8C97AECB}" srcOrd="2" destOrd="0" parTransId="{90A06D65-3135-4B7D-B167-1FB517A55DD6}" sibTransId="{B3CCBE2D-2A86-4F54-98C3-980B5501C0C8}"/>
    <dgm:cxn modelId="{BCF2755F-12DC-40AE-BDCF-6E329160051D}" type="presOf" srcId="{32C20AAD-60C9-4F00-90A7-F4BA8C97AECB}" destId="{33CFCAE6-8920-4CE6-B1E2-8B9DEB33E779}" srcOrd="0" destOrd="0" presId="urn:microsoft.com/office/officeart/2005/8/layout/pyramid2"/>
    <dgm:cxn modelId="{0D9A01F2-DC91-4288-A414-0FF251892763}" type="presOf" srcId="{0070C292-AB73-4D67-8039-BE7DC296D29F}" destId="{CD4E1CA7-FA3B-4CF5-A429-6924E478AA82}" srcOrd="0" destOrd="0" presId="urn:microsoft.com/office/officeart/2005/8/layout/pyramid2"/>
    <dgm:cxn modelId="{AF3478CE-F9E8-4710-AD2A-795F6E25C5F8}" type="presOf" srcId="{0D05BD50-FE6E-4ABB-B1B3-8D89DA6F6E3D}" destId="{FE2E1806-C454-4C65-BCBF-2E9C2189C899}" srcOrd="0" destOrd="0" presId="urn:microsoft.com/office/officeart/2005/8/layout/pyramid2"/>
    <dgm:cxn modelId="{8DFA1FF7-80C8-4B04-A870-7C11F0FFBD9D}" srcId="{CA28A13C-0D4F-41F9-8D99-BA65352A2B05}" destId="{0D05BD50-FE6E-4ABB-B1B3-8D89DA6F6E3D}" srcOrd="0" destOrd="0" parTransId="{7B8E5C41-5D1F-4F8D-853C-29A1E04C83CD}" sibTransId="{A1150902-80D1-40F5-9F2E-71EC04045A8E}"/>
    <dgm:cxn modelId="{4E8B716E-715B-4111-8B3F-EB00BBE79080}" type="presParOf" srcId="{01904ABE-C6ED-44E2-BB2C-DB4201B307BC}" destId="{AC4C8127-F44A-4A9F-9DBC-FC867C0B0A26}" srcOrd="0" destOrd="0" presId="urn:microsoft.com/office/officeart/2005/8/layout/pyramid2"/>
    <dgm:cxn modelId="{D366DA87-851B-4D54-9131-B61619D77A1D}" type="presParOf" srcId="{01904ABE-C6ED-44E2-BB2C-DB4201B307BC}" destId="{1EA02969-5534-49CF-8DF4-C9900DA46917}" srcOrd="1" destOrd="0" presId="urn:microsoft.com/office/officeart/2005/8/layout/pyramid2"/>
    <dgm:cxn modelId="{1EB1C95F-FC1C-4C2A-BB8D-DCE8B5F2E221}" type="presParOf" srcId="{1EA02969-5534-49CF-8DF4-C9900DA46917}" destId="{FE2E1806-C454-4C65-BCBF-2E9C2189C899}" srcOrd="0" destOrd="0" presId="urn:microsoft.com/office/officeart/2005/8/layout/pyramid2"/>
    <dgm:cxn modelId="{918F07EC-9CDE-40F0-84ED-1093545C4D80}" type="presParOf" srcId="{1EA02969-5534-49CF-8DF4-C9900DA46917}" destId="{ED19100D-8F6B-47BF-A8E2-FBB7462675F2}" srcOrd="1" destOrd="0" presId="urn:microsoft.com/office/officeart/2005/8/layout/pyramid2"/>
    <dgm:cxn modelId="{9FB92538-1165-481E-AA24-548DA892BAAA}" type="presParOf" srcId="{1EA02969-5534-49CF-8DF4-C9900DA46917}" destId="{CD4E1CA7-FA3B-4CF5-A429-6924E478AA82}" srcOrd="2" destOrd="0" presId="urn:microsoft.com/office/officeart/2005/8/layout/pyramid2"/>
    <dgm:cxn modelId="{1E84CFC5-290A-4BB1-A66D-64C62861B114}" type="presParOf" srcId="{1EA02969-5534-49CF-8DF4-C9900DA46917}" destId="{9A9EEBA2-0568-4635-BBCB-03178367C9E5}" srcOrd="3" destOrd="0" presId="urn:microsoft.com/office/officeart/2005/8/layout/pyramid2"/>
    <dgm:cxn modelId="{372722E9-AFDF-46D7-AFA9-4B152C74D544}" type="presParOf" srcId="{1EA02969-5534-49CF-8DF4-C9900DA46917}" destId="{33CFCAE6-8920-4CE6-B1E2-8B9DEB33E779}" srcOrd="4" destOrd="0" presId="urn:microsoft.com/office/officeart/2005/8/layout/pyramid2"/>
    <dgm:cxn modelId="{05BE59BF-A9DE-4EF0-9991-25EA15870C5D}" type="presParOf" srcId="{1EA02969-5534-49CF-8DF4-C9900DA46917}" destId="{4C6CBA9D-E5F9-4E30-BC59-BC34B1DF3D1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C8127-F44A-4A9F-9DBC-FC867C0B0A26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E1806-C454-4C65-BCBF-2E9C2189C899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Avoid Long Explanations</a:t>
          </a:r>
          <a:endParaRPr lang="en-US" sz="2300" kern="1200" dirty="0"/>
        </a:p>
      </dsp:txBody>
      <dsp:txXfrm>
        <a:off x="2790161" y="455544"/>
        <a:ext cx="2547676" cy="868101"/>
      </dsp:txXfrm>
    </dsp:sp>
    <dsp:sp modelId="{CD4E1CA7-FA3B-4CF5-A429-6924E478AA82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Make Presentations Memorable</a:t>
          </a:r>
          <a:endParaRPr lang="en-US" sz="2300" kern="1200" dirty="0"/>
        </a:p>
      </dsp:txBody>
      <dsp:txXfrm>
        <a:off x="2790161" y="1537822"/>
        <a:ext cx="2547676" cy="868101"/>
      </dsp:txXfrm>
    </dsp:sp>
    <dsp:sp modelId="{33CFCAE6-8920-4CE6-B1E2-8B9DEB33E779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Keep Audience’s Attention</a:t>
          </a:r>
          <a:endParaRPr lang="en-US" sz="2300" kern="1200" dirty="0"/>
        </a:p>
      </dsp:txBody>
      <dsp:txXfrm>
        <a:off x="2790161" y="2620101"/>
        <a:ext cx="2547676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595C6-1950-482A-9FF1-84C2D041E7EB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CE0BB-B26C-4FCE-B88F-2FC018685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80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79E15-84E2-4C5E-BFB0-AC49C5BD07DF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CE24F-F93D-473F-B15C-AA6290540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32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CA908B0-C4CA-47C1-A322-9B49B6110493}" type="slidenum">
              <a:rPr lang="en-GB" altLang="en-US">
                <a:latin typeface="Calibri" pitchFamily="34" charset="0"/>
              </a:rPr>
              <a:pPr/>
              <a:t>2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836BA5D-A0BD-4D2D-8439-EBCEA12C1590}" type="slidenum">
              <a:rPr lang="en-GB" altLang="en-US">
                <a:latin typeface="Calibri" pitchFamily="34" charset="0"/>
              </a:rPr>
              <a:pPr/>
              <a:t>3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059F38-0CCC-4F88-8ACB-4FA94C41EB69}" type="slidenum">
              <a:rPr lang="en-GB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19461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990E03-317B-429F-956E-A20679C4ED60}" type="datetime1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08/05/2018</a:t>
            </a:fld>
            <a:endParaRPr lang="en-GB" smtClean="0"/>
          </a:p>
        </p:txBody>
      </p:sp>
      <p:sp>
        <p:nvSpPr>
          <p:cNvPr id="19462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Centre for Learning and Study Support, 2011</a:t>
            </a:r>
          </a:p>
        </p:txBody>
      </p:sp>
    </p:spTree>
    <p:extLst>
      <p:ext uri="{BB962C8B-B14F-4D97-AF65-F5344CB8AC3E}">
        <p14:creationId xmlns:p14="http://schemas.microsoft.com/office/powerpoint/2010/main" val="148558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Add further suggestions from group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389B01-10DD-42BE-A0A4-F440CFC68BD2}" type="slidenum">
              <a:rPr lang="en-GB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45BBA2-2A46-4D87-91B3-CC2D1CAB9A92}" type="datetime1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08/05/2018</a:t>
            </a:fld>
            <a:endParaRPr lang="en-GB" smtClean="0"/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Centre for Learning and Study Support, 2011</a:t>
            </a:r>
          </a:p>
        </p:txBody>
      </p:sp>
    </p:spTree>
    <p:extLst>
      <p:ext uri="{BB962C8B-B14F-4D97-AF65-F5344CB8AC3E}">
        <p14:creationId xmlns:p14="http://schemas.microsoft.com/office/powerpoint/2010/main" val="211498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E9BDBC9-59D7-4A48-B6AC-48A663655F2E}" type="slidenum">
              <a:rPr lang="en-GB" altLang="en-US">
                <a:latin typeface="Calibri" pitchFamily="34" charset="0"/>
              </a:rPr>
              <a:pPr/>
              <a:t>6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4596201-9F6A-497C-9929-C61EEF21C071}" type="slidenum">
              <a:rPr lang="en-GB" altLang="en-US">
                <a:latin typeface="Calibri" pitchFamily="34" charset="0"/>
              </a:rPr>
              <a:pPr/>
              <a:t>8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D896D1F-CDA4-4D92-A60F-907FE9B9F908}" type="slidenum">
              <a:rPr lang="en-GB" altLang="en-US">
                <a:latin typeface="Calibri" pitchFamily="34" charset="0"/>
              </a:rPr>
              <a:pPr/>
              <a:t>9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D6F176-0677-4B7A-95D6-4244DF52F7C9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13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996-957D-4DAE-A810-0A4F4088746E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B623-294D-4AE6-83CD-2001F16E5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48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D4A3-F2FC-460D-8065-FC5049380C09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FDA7-4E5F-4352-984B-73FB9A58A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1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4BBC-E41D-49B1-AF0E-FE813666EBA6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EC8-6F89-41D6-8AC4-C6D8B726B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758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4BBC-E41D-49B1-AF0E-FE813666EBA6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EC8-6F89-41D6-8AC4-C6D8B726B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74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4BBC-E41D-49B1-AF0E-FE813666EBA6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CEC8-6F89-41D6-8AC4-C6D8B726B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06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996-957D-4DAE-A810-0A4F4088746E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B623-294D-4AE6-83CD-2001F16E5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5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996-957D-4DAE-A810-0A4F4088746E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B623-294D-4AE6-83CD-2001F16E5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87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C996-957D-4DAE-A810-0A4F4088746E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B623-294D-4AE6-83CD-2001F16E5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27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2353-1A2D-48ED-9EDF-710154C7BEF7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BCBD-E402-4C40-BCFC-C5761A975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96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2353-1A2D-48ED-9EDF-710154C7BEF7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BCBD-E402-4C40-BCFC-C5761A975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73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2353-1A2D-48ED-9EDF-710154C7BEF7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8BCBD-E402-4C40-BCFC-C5761A975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02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D4A3-F2FC-460D-8065-FC5049380C09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FDA7-4E5F-4352-984B-73FB9A58A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6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3D4A3-F2FC-460D-8065-FC5049380C09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FDA7-4E5F-4352-984B-73FB9A58A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05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" y="-724"/>
            <a:ext cx="914059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0C996-957D-4DAE-A810-0A4F4088746E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B623-294D-4AE6-83CD-2001F16E5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35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9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8" y="-18906"/>
            <a:ext cx="9156658" cy="68769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2353-1A2D-48ED-9EDF-710154C7BEF7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BCBD-E402-4C40-BCFC-C5761A975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76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D4A3-F2FC-460D-8065-FC5049380C09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BFDA7-4E5F-4352-984B-73FB9A58A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12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C4BBC-E41D-49B1-AF0E-FE813666EBA6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CEC8-6F89-41D6-8AC4-C6D8B726BC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9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pitadiscovery.co.uk/dmu/items/818283" TargetMode="External"/><Relationship Id="rId2" Type="http://schemas.openxmlformats.org/officeDocument/2006/relationships/hyperlink" Target="https://capitadiscovery.co.uk/dmu/items/896761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libguides.library.dmu.ac.uk/ld.php?content_id=1879521" TargetMode="External"/><Relationship Id="rId4" Type="http://schemas.openxmlformats.org/officeDocument/2006/relationships/hyperlink" Target="http://www.brunel.ac.uk/learnhigher/giving-oral-presentations/evaluating-your-performance.s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brary.dmu.ac.uk/Home/Calendar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hyperlink" Target="http://www.library.dmu.ac.uk/link/CLAS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892" y="334504"/>
            <a:ext cx="7772400" cy="1470025"/>
          </a:xfrm>
        </p:spPr>
        <p:txBody>
          <a:bodyPr/>
          <a:lstStyle/>
          <a:p>
            <a:r>
              <a:rPr lang="en-GB" dirty="0" err="1" smtClean="0"/>
              <a:t>CLaSS</a:t>
            </a:r>
            <a:r>
              <a:rPr lang="en-GB" dirty="0" smtClean="0"/>
              <a:t> </a:t>
            </a:r>
            <a:r>
              <a:rPr lang="en-GB" dirty="0" err="1" smtClean="0"/>
              <a:t>Bitesize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Effective Presentations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5069944"/>
            <a:ext cx="5036244" cy="1752600"/>
          </a:xfrm>
        </p:spPr>
        <p:txBody>
          <a:bodyPr/>
          <a:lstStyle/>
          <a:p>
            <a:r>
              <a:rPr lang="en-GB" dirty="0" smtClean="0"/>
              <a:t>Centre for Learning and Study Support (</a:t>
            </a:r>
            <a:r>
              <a:rPr lang="en-GB" dirty="0" err="1" smtClean="0"/>
              <a:t>CLaSS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88" y="2087104"/>
            <a:ext cx="1872208" cy="298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Delivery: Answering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5194920" cy="4525963"/>
          </a:xfrm>
        </p:spPr>
        <p:txBody>
          <a:bodyPr/>
          <a:lstStyle/>
          <a:p>
            <a:r>
              <a:rPr lang="en-GB" dirty="0" smtClean="0"/>
              <a:t>Briefly summarise the question in your own words</a:t>
            </a:r>
          </a:p>
          <a:p>
            <a:r>
              <a:rPr lang="en-GB" dirty="0" smtClean="0"/>
              <a:t>Answer the question that has been asked</a:t>
            </a:r>
          </a:p>
          <a:p>
            <a:pPr lvl="1"/>
            <a:r>
              <a:rPr lang="en-GB" dirty="0" smtClean="0"/>
              <a:t>Check with questioner</a:t>
            </a:r>
          </a:p>
          <a:p>
            <a:r>
              <a:rPr lang="en-GB" dirty="0" smtClean="0"/>
              <a:t>Keep answers brief</a:t>
            </a:r>
          </a:p>
          <a:p>
            <a:r>
              <a:rPr lang="en-GB" dirty="0"/>
              <a:t>If you don’t know be </a:t>
            </a:r>
            <a:r>
              <a:rPr lang="en-GB" dirty="0" smtClean="0"/>
              <a:t>honest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71331"/>
            <a:ext cx="2364365" cy="37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Delivery: Overcoming nerves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4968552" cy="4641379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Prepare carefully and practice</a:t>
            </a:r>
          </a:p>
          <a:p>
            <a:pPr lvl="1" eaLnBrk="1" hangingPunct="1"/>
            <a:r>
              <a:rPr lang="en-GB" altLang="en-US" sz="2400" dirty="0" smtClean="0"/>
              <a:t>If you know your topic well you are more likely to speak with confidence</a:t>
            </a:r>
          </a:p>
          <a:p>
            <a:pPr lvl="1" eaLnBrk="1" hangingPunct="1"/>
            <a:r>
              <a:rPr lang="en-GB" altLang="en-US" sz="2400" dirty="0" smtClean="0"/>
              <a:t>Arrive on time, look good and smile</a:t>
            </a:r>
          </a:p>
          <a:p>
            <a:pPr eaLnBrk="1" hangingPunct="1"/>
            <a:r>
              <a:rPr lang="en-GB" altLang="en-US" sz="2800" dirty="0" smtClean="0"/>
              <a:t>Look at your audience</a:t>
            </a:r>
          </a:p>
          <a:p>
            <a:pPr eaLnBrk="1" hangingPunct="1"/>
            <a:r>
              <a:rPr lang="en-GB" altLang="en-US" sz="2800" dirty="0" smtClean="0"/>
              <a:t>Breathe out more slowly than usual</a:t>
            </a:r>
          </a:p>
          <a:p>
            <a:pPr eaLnBrk="1" hangingPunct="1"/>
            <a:endParaRPr lang="en-GB" altLang="en-US" dirty="0" smtClean="0"/>
          </a:p>
        </p:txBody>
      </p:sp>
      <p:sp>
        <p:nvSpPr>
          <p:cNvPr id="67588" name="AutoShape 2" descr="data:image/jpeg;base64,/9j/4AAQSkZJRgABAQAAAQABAAD/2wCEAAkGBxISERAUEBISEBAQDw8PDw8PDw8PDw8PFBQWFhQUFBQYHCggGBolHBQUITEhJSkrLi4uFx8zODMsNygtLisBCgoKDg0OGBAQGywkHCQsLCwsLCwsLCwsLCwsLC0sLCwsLCwsLCwsLCwsLCwsLCwsLCwsLCwsLCwsLCwsLCwsLP/AABEIAMIBAwMBIgACEQEDEQH/xAAcAAABBQEBAQAAAAAAAAAAAAADAAIEBQYBBwj/xAA5EAABAwIEBAQEBQMDBQAAAAABAAIDBBEFITFBBhJRYRNxgZEUIjKhB0JSscEjctHh8PEWU2KCkv/EABoBAAIDAQEAAAAAAAAAAAAAAAECAAMEBQb/xAAnEQACAgIBBAICAgMAAAAAAAAAAQIRAyESBBMxQVFhMnEi8AUUwf/aAAwDAQACEQMRAD8A8Wc1cCkPYguaqk7AhF6HzrtkxwTJEodzJt01OajRAsbVIbEhRFSWyBVSbDqgZismFqJLKmNzQVihadqsY2KNTsVhGxZ8shGwD2ofIpcjUJzUikLY1jFPpgogUmI2CrnsNk8OS5rqIHosRzWdxoVh3BMTnFMLkEAa9dZGE1yPTtRbpAHsplvPw1oh4znHZoA9f+FkoY1uvw7Z88nkP5R6SXLPFf3wPFnoDG5rsmQXGNTJ3ar0ZcRZZVyOY/6qFK7NFpzdMGiTO71Ue4JGRvdEkaQeoTaaIud0yKhDkwGmXvuq+ppT0yPTMK5lw4HchQ5KRzcg64PXZRDJlCac7Ny/tSVsaN3X91xMGz5mcEJ7UV5TCuaiuLBciY9ikkIbk6ZGRHNXGlGe1D5U6ZB4KeHIQCI1BgY611IgjTGKRAVVJ6J6JlOxS2qPCFJa1YpvZRITkMhFLE3kSpkSExiPyJrGp4ckbDQ9sN1NhoU2kKsDKLLNkyS8IlkCWFAIUiaZAaUY3WwIb4al00a4xqktFks5+hWwzStf+Hk39d46tCxQctf+HcDjUFw+lrbHzKfo01nh+xoeT09h1QHZ3UhDkf1C9OjQVM8OajC7T2VpM1RZG9skRkFhff1U+giAu4+QVVBES4Bu/wBgrKSa1mjQfdBgomyOFundV2IEtuQbgAbAoz5Mri9uyhSzNLszvYdtkUQUTxYX/ZJcDbaHLZJMCj5VemAqVNGopC50XaFQRCcFIjjujCluhySGTITY7pxp1Zw0fVF+GSvLQSjMC6GWV1LSKvnhsisli3YAIkTs0gxEghuVG1QpY0gup7Y0yjp8lOEK5uSaspbI/hJCNSxGhFqrUyWC8NIU6kMjUqOJB5KDyIsUdkOZ5Vi6NR5GJFO3YFIr2NJKmRwp7YuilshKM8hHIGyNELFIZHbVOLMlmc9ikQMXqnAFB4dOHWzf8x9dF5tSwF72t3c4D3K9swyl5ImADRoXV/xcOU3N+v8ApbjQeyE8eyMhELuFxGcMkByk8qDI1EJOo6b5ct902aktqmw1BYAFLjq2u117oEID2geRWerOZriM9VqcQp7i7NtR1VPUNBAJ1tY+aeLCis+JPn3STPh27k37XskrNEPCpKe6jOoVcNjXeQLz8JtIzKRVwU9lY09OE8xhHjFkspsDmLwAhthzR3uRacBVykycmBNNcKDNR3Oit3PCbGAlU2i6D0UjsPT4aUBW0saAWAId1srnKwkAACKHhRHFNbIq3C9ldE3mSY1RmPUmFyraoBKZEuvFl1sqDLIqlbYKGPkQTKgVEijGRaI4x1Es4pM1bU+dlmoJFdUUxVWWFEcaLfwwimnyUeOXRXuHUbpbBo9dllVt0gwi2yfwPgPNL4rh8rcmee5XoUzw0WCqcDidBGGnNFq8UDdWleo6NRxYkvfv9mtYpL0TNkwNsusddoPXNcaFuFBPCE9qO5DeESHWUnMMtk/4cN+o+wR6V7WttvvkiZHSx9UnJWGmV8laBlb5fuhEQyHPX2ui1lMDtZU80DmnLMDpqFYiFwKJuwCShw1fyi5ztvquo7FPB/CyUGZxBVhE+4UWrbkvPxMkfIBkqsIRcKma/NWME6kkO4j53IbaiyHUzoTWXF0tDJaCvqr6KZTOyzVcyLNTo4jZLk8URsfNOo5lQKl1ihchKMMehA0koQhMEGSIrScPcCzVMZkLuRp+kWuT3KtUEXY8TnpFPHNdSYnq74a4SvO9tQfljNgBkHdytv8A9D0jvpBaf/Fxt7Kt43L8S9dHOrZ5zGCmTL0aXgL/ALT/AEcL/dZ3GuGZoBdzLt/U3MevRUPDOL2hX09GNlCD4at3UqJTYTJKbRsLj2GXurE6IsZUxMV3hVHJIQ2NpcewyHmVrcB/DxzrOqDYa8jf5K32H4TDA0BjQLdAn/15ZPpDrDfkymA8GnJ05vvyjQf5Wygp2RizQBZNnqwFWVNer8eHHi8eTRjxfCJ9RVAKqqqq6gVNb3UNlRdzRfVw/dN3bdGpYqVm/gzjZ5BOYFynHyt8giBq6qOSwL2rgYjOCa82VeSdaRZCNg3myrqyewUipmsqDE6wAHNYck6NuOFjariUwZuHiRj6m3+YDq07+SltrWTMEkUnNEf05OB6HuvNeIsUvdoKPwHDIOeS5bH9LW3ye7rbstHSZZPTK+pxRW0bvwH7ZjY31SRmYkwAZO+y4ugYTwOOtsmzVd1SGYpvjrkrCitQRPdLmjtnVWyVGbMi8SY7ROEtzmpsc2SqWyBEEyV4kLRaiUXU5suSzokUtlUbKuWAHAPWOGqZFIosr7pjSQm7dInAt4mgr2nhqmLKVlj+QfsvDKafqvYfw9xlskQjcfmblY9EsVUtmvpHxbOy0ha5zhq69/NUL6+aKQgk2vkc16U7DmnO6a/CYT9TQ7zF0J9O34Z0p9R/GokHhXEHytuQSOpC0s1O17SHAEEbqHE9kYs0adAmSYs1gBdvewBzy6rRCoxqTsxzUpu0isPBtNzFxZqb229lYQ0sMIs1rRboAg1uLCwLblpGVgVnqzGux9iqZzx43pFkMMn5NOawuNmC5sTYa2CqqzESCQbtO4IIPspfDjr05kIs55cb6ENBsB5ZX9VHjx6GVtpWgnL5ZGNdb3TN3FO6seENulaRT1GJd1Wz4j3V9WxUUp5QPDd+qL5bfwfZUeI8JTZmB7ahvQERyexNj6H0WLKsnrf6LpZVBfiytlrrrtHKTJH3e39wq6WB8b+WRro3D8r2lpt1sVdYJTl8sYa0uPM05Z5A6rHzlyS+zFPPkyfSPUoB8rfIJ4SY3IeS5I+y9NKfwZoxOPdZQamosh1dYBdZrFMXAvmsWTKkbceJsNiuKBt81hsbxwm4adeiBjOKFxIB9FecG8HukLZ6lvyaxxu/P0JHT91Tjxyyy+i6c44olFhXDz5iHygtiOZ2c8dB27rYxQta0NYOUNFg0aWWgqqPLIZaBU9RT2XWhjUFSOfLI5vYIO6hJFaUlbZWfOF00p/KmkLGUpianoYRAoGzoeUvGXChuKhCUydSGTKsCIx6jQS1a5EAVdHMpUc6Rolkti0vCjJnStEBIdudgO6zULrr2L8LcMaIvEI+Z5v6bKma9F2JXI2mD0D2sHivLnWF1aCJqa12y66InQq6KSWi6Tbe2P8ADb0WO4tmDZCQcmmMnzIA/laswP6rz/jmglbITrFO07/S8AAt/Y+/RV5m1HSLenS5eS94ZrGPdyn6XDLsVpJMPjOrR7LyjhKq8MhpOYO50Xp0NdeO+9re6XFNNVIfqMb5XEiklsZAFgSQ0DYHRRarhljv8jVTKqccvKCCbbZlW4z0T9uMtMSWSUKa0YGq4UkbnG8k7NOR91W0OJujfYkgg2IPZel1jLMJ3XmfE2GuaXvYLNBeTkd7HL3+yz5cPHaNeDP3E+RZ4pi0FU1kDyBI57QyS1zE64+b/K2OD4TFTM5Yxn+Z7s3vPUn+F4DTVJbKHHZwt7r27DOIWvjaXfVYA9zbVNi4qXKXn5M2fHf4IvnusFR4tirWA3ICreIOKmRtsDmduy82rcQqa2XkgY+Q/pjBJt1PQdynyZb1EGPFx3I0+KcQtN7FZozy1LxHC1z3OOQaCStHgf4YzPs6slETdfCiIfJ5F30j0uvR8GweClZywRhg/M7V7u7nalDH0spO5BydVGKqJkeF+AWxESVVpJNRHqxh79T9ltCyyO5yE966MYqKpHPlNydshVEd1T1dN2V3NIor5OysAZ74U9Ele8o6JKUTkfK3ImuYjArjljMqkRuRd5UVdIRHsA5CKkPagEIoZM4nNXLJzVA2EATwmtKfdKyWSKeay9+/D6cClZ/aF8+Rr1TgPGrQhhOizZXVM19LTbR6tFWDmVhHUBedSYzyuvfJW1FjYNs0kOoo1yw2bZsipeNqTxaOQtF3w/129+S/MP8A5LvWybT4iDurGKpDsjmDkRsQtCmpqjO4OLtHhdbUeG5soNg7J3mrefi1zoCyJwEgF2m+RtsVbcW/hrI9rnUUvO29xSy2Dh2ZJoewdbzXlldQzUsnLMySF4vZsjXMv5X1HcLP22vJtjmXo0mF8YSCQeKTkc9iCvVMB4nY9os7p/sr5+qZw/PR/UbolBjMsRyJHrkU0VKO4glOM9SPp51Y141GnosrxViLGxloI5nX+689w3jN4HzuIyVZjPEwedbDqTmUXkctUBY4w2mRcRms/wBVY0/EjmtAaTe1hbVZZ9S6Q/K0nvoFaYdhMrjexVbivYyk29GpwrDBOQ+rl5Gk38JpvI4dz+X9/JekYPi1LTxiOCNkbNwzVx6uOrj3K86w7AZMrkrQ0uFEdU2PKoeELkxc/JtW8QxlGZjER3KyTKKyIIiFoXUsofTRNeyvjP5rIrJo3aOB9VjrkLomKddT8oR9L8M2D4uijSRW1HqFWYbi5BDZMxoHdPNXhOXULVCakrRlnBwdMhcreqSkGJvRJOIfJnKuFOumFYjMjhXLrhK7ZENDXFBcj8q5yIjJ0RiUmozmLgaoNYmIlkmhIlIyDmK5wevMTsjkqVoUiJVTVoeEnF2j0SKuZKzXNRTUSRn5TcLHQTuByNleYdiBBAfmFklicTqY+ojPT0zY4TxCcg7JbjBasyWt5k9AvOqaNjrEa9lvqICGJrRra7zuXJMcqZfKNo1QqGtGqxv4gVgkp5GGxBByIBzRJK8ndU+JMMgI6rTLLcaKo4alZ4fWFzHEWuAfJLxQ4b3+63GMcKkkkBVEfDzmnRMskaA8Ur14KOKCR25A+6t8MwDmNyLnqc1eUWE2tcLS4bRgbJZZfgeOL5IeEcOtFiQtXR4c1tsvsuU4ACktlsqlT8lhKjjARhZQfiE01KbkhaLDmCG54UI1KH46nNA4k8uCG6yjeOueMjyQaDFXWBVxN43HQXZ5bhZ3xkSnquRzXDY39N1dhycZWVZcfKNG4ukgxSgtBGhAISXUOWfJwXC1NMtk4PusjM1MYWrieXJnN2QsmxWKcGrgcntcoHYwhLlun6LoeoHYJ7bIYR5DdBegMjoeiMco4CKAlaGRNhRpJSo1Iy6LIDok4liTLrhKvcamJjj8vNzHyaL/AML1qGQPzuvEMFJjnjedASD5EWXpNPjjW2AOwWXPHjLR1ulfKFPyaKdlkIEKC/FQQoM2KAXVV/Bq4FtUyttmqSoqGX2VJieNk5BVJrXE6plBvYjlGOjVx1IU6GqCx0NaRqpLcQ7qODIpI2ba4W1ThXjqsWMR7p7cR7peLJaNf8b3TTWrKjEu66cR7qcGS0an4xIViy7cR7pz8Ry1R4slo0xrUx+Id1lX4p3UR2K3OqigyckbP48dU9td3WLbiXdHbiPdOotEtM9LoOJGsja0nNoI9Lm32XV5i/Ec9Ultj1E0kjI+mg3Zh+RPaxIEJ3N2VtHFbFZKyXMuEqIVic1NaCNE7NcuVCKxDNIsKQTlKJbBuCC4FHc2+pt3XC23dGgqQAOA3T2P6bpkjFPwSl536XASyVIth/J0TaGjNuinMoxurdlEWjTLyUd8R2YfYqnkbljSRGFENkCpc6Ox1b16Kxjc/wDQfZSWU3OCC3XUFJL7LY68FPDi5yBOSlPxEW1TavhaW94rEfpcQ0++hVTiuB1cTOeSJzWac3PGR7B10vCD8FqzTXkPJOzcoLqluyzzqk9fuuCcq3slTz2X/wAWl8UqQTrpqO6nbJ3S6+LS+L7qjNSm/EqdoHeNAKzunCs7rPfElc+JKPaJ3jRGv7oMmId1RfEFLxke0TvFq+tJTBUquEi6JFOAvcLVlUjMqlS+MiNqgN0O2OspeeOkqI13+7FJTtsPeQTmXOcrpCTbdFcchIQJK7b0XQ/ou59f2RSA2cPMk1Esmko0JZxK3Qk9l0ApAlSgHM+hTg0W7+6a558l0EeagbBuiJWj4ZhLXAN5u/KLlU9OLnJXeGPdG5paTzX0F80k/Bfi1s20+DSOaHMe7TRwtZQxg0x+qYA9NVfYZVGZg8T+ll+oZqc7D4rbn/2Wfi/R09ezMx8PSfmeSO9h/KnU+FsYc359BYqxhpGONjHIBsTyuH2J+6saakiB+VgJ72RUWwXRWlscbC52YAv1P2WT/EXEbxMbYtby3bcEA+XVelOiFiPDsDkbcmYXlvHXDMhIMYc5pcQB8xDAevQJuCQY5Ks8qk1K5dWWOYPJTOa2WxLhe7Q7l9HEC6q1qTtGOVpjuYrl1xJEFnbpXSSsoAXMu8yQYnCNAI3mTg4p4jRRGoEBmuhh6qSGJcqBADY1IgYNCMjvuClyJ7WoMZHXUR2SRWyPGhskl2NoGzVGkCSSjMQBpzUjZdSRFmNXQEkkUVHXlAkSSTIKBFGiOS4koxn4J9Jor/BPrZ/ckkqmaMXo2WJZMFsstlW4NI4PdYkZjQkJJJEdGfo3VM4kC5JyG6n05XUkUVsM5VGNyERvsSPlOhISSRYI+T5zxqqkkmkMj3yEOIBe9zyB0F1XpJK8zs6EgkkoAcnhcSUIPC6EkkAjwiD/AAkkgEQT2pJKBH20XQP4SSQGQYBJJJA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7589" name="AutoShape 4" descr="data:image/jpeg;base64,/9j/4AAQSkZJRgABAQAAAQABAAD/2wCEAAkGBxISERAUEBISEBAQDw8PDw8PDw8PDw8PFBQWFhQUFBQYHCggGBolHBQUITEhJSkrLi4uFx8zODMsNygtLisBCgoKDg0OGBAQGywkHCQsLCwsLCwsLCwsLCwsLC0sLCwsLCwsLCwsLCwsLCwsLCwsLCwsLCwsLCwsLCwsLCwsLP/AABEIAMIBAwMBIgACEQEDEQH/xAAcAAABBQEBAQAAAAAAAAAAAAADAAIEBQYBBwj/xAA5EAABAwIEBAQEBQMDBQAAAAABAAIDBBEFITFBBhJRYRNxgZEUIjKhB0JSscEjctHh8PEWU2KCkv/EABoBAAIDAQEAAAAAAAAAAAAAAAECAAMEBQb/xAAnEQACAgIBBAICAgMAAAAAAAAAAQIRAyESBBMxQVFhMnEi8AUUwf/aAAwDAQACEQMRAD8A8Wc1cCkPYguaqk7AhF6HzrtkxwTJEodzJt01OajRAsbVIbEhRFSWyBVSbDqgZismFqJLKmNzQVihadqsY2KNTsVhGxZ8shGwD2ofIpcjUJzUikLY1jFPpgogUmI2CrnsNk8OS5rqIHosRzWdxoVh3BMTnFMLkEAa9dZGE1yPTtRbpAHsplvPw1oh4znHZoA9f+FkoY1uvw7Z88nkP5R6SXLPFf3wPFnoDG5rsmQXGNTJ3ar0ZcRZZVyOY/6qFK7NFpzdMGiTO71Ue4JGRvdEkaQeoTaaIud0yKhDkwGmXvuq+ppT0yPTMK5lw4HchQ5KRzcg64PXZRDJlCac7Ny/tSVsaN3X91xMGz5mcEJ7UV5TCuaiuLBciY9ikkIbk6ZGRHNXGlGe1D5U6ZB4KeHIQCI1BgY611IgjTGKRAVVJ6J6JlOxS2qPCFJa1YpvZRITkMhFLE3kSpkSExiPyJrGp4ckbDQ9sN1NhoU2kKsDKLLNkyS8IlkCWFAIUiaZAaUY3WwIb4al00a4xqktFks5+hWwzStf+Hk39d46tCxQctf+HcDjUFw+lrbHzKfo01nh+xoeT09h1QHZ3UhDkf1C9OjQVM8OajC7T2VpM1RZG9skRkFhff1U+giAu4+QVVBES4Bu/wBgrKSa1mjQfdBgomyOFundV2IEtuQbgAbAoz5Mri9uyhSzNLszvYdtkUQUTxYX/ZJcDbaHLZJMCj5VemAqVNGopC50XaFQRCcFIjjujCluhySGTITY7pxp1Zw0fVF+GSvLQSjMC6GWV1LSKvnhsisli3YAIkTs0gxEghuVG1QpY0gup7Y0yjp8lOEK5uSaspbI/hJCNSxGhFqrUyWC8NIU6kMjUqOJB5KDyIsUdkOZ5Vi6NR5GJFO3YFIr2NJKmRwp7YuilshKM8hHIGyNELFIZHbVOLMlmc9ikQMXqnAFB4dOHWzf8x9dF5tSwF72t3c4D3K9swyl5ImADRoXV/xcOU3N+v8ApbjQeyE8eyMhELuFxGcMkByk8qDI1EJOo6b5ct902aktqmw1BYAFLjq2u117oEID2geRWerOZriM9VqcQp7i7NtR1VPUNBAJ1tY+aeLCis+JPn3STPh27k37XskrNEPCpKe6jOoVcNjXeQLz8JtIzKRVwU9lY09OE8xhHjFkspsDmLwAhthzR3uRacBVykycmBNNcKDNR3Oit3PCbGAlU2i6D0UjsPT4aUBW0saAWAId1srnKwkAACKHhRHFNbIq3C9ldE3mSY1RmPUmFyraoBKZEuvFl1sqDLIqlbYKGPkQTKgVEijGRaI4x1Es4pM1bU+dlmoJFdUUxVWWFEcaLfwwimnyUeOXRXuHUbpbBo9dllVt0gwi2yfwPgPNL4rh8rcmee5XoUzw0WCqcDidBGGnNFq8UDdWleo6NRxYkvfv9mtYpL0TNkwNsusddoPXNcaFuFBPCE9qO5DeESHWUnMMtk/4cN+o+wR6V7WttvvkiZHSx9UnJWGmV8laBlb5fuhEQyHPX2ui1lMDtZU80DmnLMDpqFYiFwKJuwCShw1fyi5ztvquo7FPB/CyUGZxBVhE+4UWrbkvPxMkfIBkqsIRcKma/NWME6kkO4j53IbaiyHUzoTWXF0tDJaCvqr6KZTOyzVcyLNTo4jZLk8URsfNOo5lQKl1ihchKMMehA0koQhMEGSIrScPcCzVMZkLuRp+kWuT3KtUEXY8TnpFPHNdSYnq74a4SvO9tQfljNgBkHdytv8A9D0jvpBaf/Fxt7Kt43L8S9dHOrZ5zGCmTL0aXgL/ALT/AEcL/dZ3GuGZoBdzLt/U3MevRUPDOL2hX09GNlCD4at3UqJTYTJKbRsLj2GXurE6IsZUxMV3hVHJIQ2NpcewyHmVrcB/DxzrOqDYa8jf5K32H4TDA0BjQLdAn/15ZPpDrDfkymA8GnJ05vvyjQf5Wygp2RizQBZNnqwFWVNer8eHHi8eTRjxfCJ9RVAKqqqq6gVNb3UNlRdzRfVw/dN3bdGpYqVm/gzjZ5BOYFynHyt8giBq6qOSwL2rgYjOCa82VeSdaRZCNg3myrqyewUipmsqDE6wAHNYck6NuOFjariUwZuHiRj6m3+YDq07+SltrWTMEkUnNEf05OB6HuvNeIsUvdoKPwHDIOeS5bH9LW3ye7rbstHSZZPTK+pxRW0bvwH7ZjY31SRmYkwAZO+y4ugYTwOOtsmzVd1SGYpvjrkrCitQRPdLmjtnVWyVGbMi8SY7ROEtzmpsc2SqWyBEEyV4kLRaiUXU5suSzokUtlUbKuWAHAPWOGqZFIosr7pjSQm7dInAt4mgr2nhqmLKVlj+QfsvDKafqvYfw9xlskQjcfmblY9EsVUtmvpHxbOy0ha5zhq69/NUL6+aKQgk2vkc16U7DmnO6a/CYT9TQ7zF0J9O34Z0p9R/GokHhXEHytuQSOpC0s1O17SHAEEbqHE9kYs0adAmSYs1gBdvewBzy6rRCoxqTsxzUpu0isPBtNzFxZqb229lYQ0sMIs1rRboAg1uLCwLblpGVgVnqzGux9iqZzx43pFkMMn5NOawuNmC5sTYa2CqqzESCQbtO4IIPspfDjr05kIs55cb6ENBsB5ZX9VHjx6GVtpWgnL5ZGNdb3TN3FO6seENulaRT1GJd1Wz4j3V9WxUUp5QPDd+qL5bfwfZUeI8JTZmB7ahvQERyexNj6H0WLKsnrf6LpZVBfiytlrrrtHKTJH3e39wq6WB8b+WRro3D8r2lpt1sVdYJTl8sYa0uPM05Z5A6rHzlyS+zFPPkyfSPUoB8rfIJ4SY3IeS5I+y9NKfwZoxOPdZQamosh1dYBdZrFMXAvmsWTKkbceJsNiuKBt81hsbxwm4adeiBjOKFxIB9FecG8HukLZ6lvyaxxu/P0JHT91Tjxyyy+i6c44olFhXDz5iHygtiOZ2c8dB27rYxQta0NYOUNFg0aWWgqqPLIZaBU9RT2XWhjUFSOfLI5vYIO6hJFaUlbZWfOF00p/KmkLGUpianoYRAoGzoeUvGXChuKhCUydSGTKsCIx6jQS1a5EAVdHMpUc6Rolkti0vCjJnStEBIdudgO6zULrr2L8LcMaIvEI+Z5v6bKma9F2JXI2mD0D2sHivLnWF1aCJqa12y66InQq6KSWi6Tbe2P8ADb0WO4tmDZCQcmmMnzIA/laswP6rz/jmglbITrFO07/S8AAt/Y+/RV5m1HSLenS5eS94ZrGPdyn6XDLsVpJMPjOrR7LyjhKq8MhpOYO50Xp0NdeO+9re6XFNNVIfqMb5XEiklsZAFgSQ0DYHRRarhljv8jVTKqccvKCCbbZlW4z0T9uMtMSWSUKa0YGq4UkbnG8k7NOR91W0OJujfYkgg2IPZel1jLMJ3XmfE2GuaXvYLNBeTkd7HL3+yz5cPHaNeDP3E+RZ4pi0FU1kDyBI57QyS1zE64+b/K2OD4TFTM5Yxn+Z7s3vPUn+F4DTVJbKHHZwt7r27DOIWvjaXfVYA9zbVNi4qXKXn5M2fHf4IvnusFR4tirWA3ICreIOKmRtsDmduy82rcQqa2XkgY+Q/pjBJt1PQdynyZb1EGPFx3I0+KcQtN7FZozy1LxHC1z3OOQaCStHgf4YzPs6slETdfCiIfJ5F30j0uvR8GweClZywRhg/M7V7u7nalDH0spO5BydVGKqJkeF+AWxESVVpJNRHqxh79T9ltCyyO5yE966MYqKpHPlNydshVEd1T1dN2V3NIor5OysAZ74U9Ele8o6JKUTkfK3ImuYjArjljMqkRuRd5UVdIRHsA5CKkPagEIoZM4nNXLJzVA2EATwmtKfdKyWSKeay9+/D6cClZ/aF8+Rr1TgPGrQhhOizZXVM19LTbR6tFWDmVhHUBedSYzyuvfJW1FjYNs0kOoo1yw2bZsipeNqTxaOQtF3w/129+S/MP8A5LvWybT4iDurGKpDsjmDkRsQtCmpqjO4OLtHhdbUeG5soNg7J3mrefi1zoCyJwEgF2m+RtsVbcW/hrI9rnUUvO29xSy2Dh2ZJoewdbzXlldQzUsnLMySF4vZsjXMv5X1HcLP22vJtjmXo0mF8YSCQeKTkc9iCvVMB4nY9os7p/sr5+qZw/PR/UbolBjMsRyJHrkU0VKO4glOM9SPp51Y141GnosrxViLGxloI5nX+689w3jN4HzuIyVZjPEwedbDqTmUXkctUBY4w2mRcRms/wBVY0/EjmtAaTe1hbVZZ9S6Q/K0nvoFaYdhMrjexVbivYyk29GpwrDBOQ+rl5Gk38JpvI4dz+X9/JekYPi1LTxiOCNkbNwzVx6uOrj3K86w7AZMrkrQ0uFEdU2PKoeELkxc/JtW8QxlGZjER3KyTKKyIIiFoXUsofTRNeyvjP5rIrJo3aOB9VjrkLomKddT8oR9L8M2D4uijSRW1HqFWYbi5BDZMxoHdPNXhOXULVCakrRlnBwdMhcreqSkGJvRJOIfJnKuFOumFYjMjhXLrhK7ZENDXFBcj8q5yIjJ0RiUmozmLgaoNYmIlkmhIlIyDmK5wevMTsjkqVoUiJVTVoeEnF2j0SKuZKzXNRTUSRn5TcLHQTuByNleYdiBBAfmFklicTqY+ojPT0zY4TxCcg7JbjBasyWt5k9AvOqaNjrEa9lvqICGJrRra7zuXJMcqZfKNo1QqGtGqxv4gVgkp5GGxBByIBzRJK8ndU+JMMgI6rTLLcaKo4alZ4fWFzHEWuAfJLxQ4b3+63GMcKkkkBVEfDzmnRMskaA8Ur14KOKCR25A+6t8MwDmNyLnqc1eUWE2tcLS4bRgbJZZfgeOL5IeEcOtFiQtXR4c1tsvsuU4ACktlsqlT8lhKjjARhZQfiE01KbkhaLDmCG54UI1KH46nNA4k8uCG6yjeOueMjyQaDFXWBVxN43HQXZ5bhZ3xkSnquRzXDY39N1dhycZWVZcfKNG4ukgxSgtBGhAISXUOWfJwXC1NMtk4PusjM1MYWrieXJnN2QsmxWKcGrgcntcoHYwhLlun6LoeoHYJ7bIYR5DdBegMjoeiMco4CKAlaGRNhRpJSo1Iy6LIDok4liTLrhKvcamJjj8vNzHyaL/AML1qGQPzuvEMFJjnjedASD5EWXpNPjjW2AOwWXPHjLR1ulfKFPyaKdlkIEKC/FQQoM2KAXVV/Bq4FtUyttmqSoqGX2VJieNk5BVJrXE6plBvYjlGOjVx1IU6GqCx0NaRqpLcQ7qODIpI2ba4W1ThXjqsWMR7p7cR7peLJaNf8b3TTWrKjEu66cR7qcGS0an4xIViy7cR7pz8Ry1R4slo0xrUx+Id1lX4p3UR2K3OqigyckbP48dU9td3WLbiXdHbiPdOotEtM9LoOJGsja0nNoI9Lm32XV5i/Ec9Ultj1E0kjI+mg3Zh+RPaxIEJ3N2VtHFbFZKyXMuEqIVic1NaCNE7NcuVCKxDNIsKQTlKJbBuCC4FHc2+pt3XC23dGgqQAOA3T2P6bpkjFPwSl536XASyVIth/J0TaGjNuinMoxurdlEWjTLyUd8R2YfYqnkbljSRGFENkCpc6Ox1b16Kxjc/wDQfZSWU3OCC3XUFJL7LY68FPDi5yBOSlPxEW1TavhaW94rEfpcQ0++hVTiuB1cTOeSJzWac3PGR7B10vCD8FqzTXkPJOzcoLqluyzzqk9fuuCcq3slTz2X/wAWl8UqQTrpqO6nbJ3S6+LS+L7qjNSm/EqdoHeNAKzunCs7rPfElc+JKPaJ3jRGv7oMmId1RfEFLxke0TvFq+tJTBUquEi6JFOAvcLVlUjMqlS+MiNqgN0O2OspeeOkqI13+7FJTtsPeQTmXOcrpCTbdFcchIQJK7b0XQ/ou59f2RSA2cPMk1Esmko0JZxK3Qk9l0ApAlSgHM+hTg0W7+6a558l0EeagbBuiJWj4ZhLXAN5u/KLlU9OLnJXeGPdG5paTzX0F80k/Bfi1s20+DSOaHMe7TRwtZQxg0x+qYA9NVfYZVGZg8T+ll+oZqc7D4rbn/2Wfi/R09ezMx8PSfmeSO9h/KnU+FsYc359BYqxhpGONjHIBsTyuH2J+6saakiB+VgJ72RUWwXRWlscbC52YAv1P2WT/EXEbxMbYtby3bcEA+XVelOiFiPDsDkbcmYXlvHXDMhIMYc5pcQB8xDAevQJuCQY5Ks8qk1K5dWWOYPJTOa2WxLhe7Q7l9HEC6q1qTtGOVpjuYrl1xJEFnbpXSSsoAXMu8yQYnCNAI3mTg4p4jRRGoEBmuhh6qSGJcqBADY1IgYNCMjvuClyJ7WoMZHXUR2SRWyPGhskl2NoGzVGkCSSjMQBpzUjZdSRFmNXQEkkUVHXlAkSSTIKBFGiOS4koxn4J9Jor/BPrZ/ckkqmaMXo2WJZMFsstlW4NI4PdYkZjQkJJJEdGfo3VM4kC5JyG6n05XUkUVsM5VGNyERvsSPlOhISSRYI+T5zxqqkkmkMj3yEOIBe9zyB0F1XpJK8zs6EgkkoAcnhcSUIPC6EkkAjwiD/AAkkgEQT2pJKBH20XQP4SSQGQYBJJJA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7590" name="AutoShape 6" descr="data:image/jpeg;base64,/9j/4AAQSkZJRgABAQAAAQABAAD/2wCEAAkGBxISERAUEBISEBAQDw8PDw8PDw8PDw8PFBQWFhQUFBQYHCggGBolHBQUITEhJSkrLi4uFx8zODMsNygtLisBCgoKDg0OGBAQGywkHCQsLCwsLCwsLCwsLCwsLC0sLCwsLCwsLCwsLCwsLCwsLCwsLCwsLCwsLCwsLCwsLCwsLP/AABEIAMIBAwMBIgACEQEDEQH/xAAcAAABBQEBAQAAAAAAAAAAAAADAAIEBQYBBwj/xAA5EAABAwIEBAQEBQMDBQAAAAABAAIDBBEFITFBBhJRYRNxgZEUIjKhB0JSscEjctHh8PEWU2KCkv/EABoBAAIDAQEAAAAAAAAAAAAAAAECAAMEBQb/xAAnEQACAgIBBAICAgMAAAAAAAAAAQIRAyESBBMxQVFhMnEi8AUUwf/aAAwDAQACEQMRAD8A8Wc1cCkPYguaqk7AhF6HzrtkxwTJEodzJt01OajRAsbVIbEhRFSWyBVSbDqgZismFqJLKmNzQVihadqsY2KNTsVhGxZ8shGwD2ofIpcjUJzUikLY1jFPpgogUmI2CrnsNk8OS5rqIHosRzWdxoVh3BMTnFMLkEAa9dZGE1yPTtRbpAHsplvPw1oh4znHZoA9f+FkoY1uvw7Z88nkP5R6SXLPFf3wPFnoDG5rsmQXGNTJ3ar0ZcRZZVyOY/6qFK7NFpzdMGiTO71Ue4JGRvdEkaQeoTaaIud0yKhDkwGmXvuq+ppT0yPTMK5lw4HchQ5KRzcg64PXZRDJlCac7Ny/tSVsaN3X91xMGz5mcEJ7UV5TCuaiuLBciY9ikkIbk6ZGRHNXGlGe1D5U6ZB4KeHIQCI1BgY611IgjTGKRAVVJ6J6JlOxS2qPCFJa1YpvZRITkMhFLE3kSpkSExiPyJrGp4ckbDQ9sN1NhoU2kKsDKLLNkyS8IlkCWFAIUiaZAaUY3WwIb4al00a4xqktFks5+hWwzStf+Hk39d46tCxQctf+HcDjUFw+lrbHzKfo01nh+xoeT09h1QHZ3UhDkf1C9OjQVM8OajC7T2VpM1RZG9skRkFhff1U+giAu4+QVVBES4Bu/wBgrKSa1mjQfdBgomyOFundV2IEtuQbgAbAoz5Mri9uyhSzNLszvYdtkUQUTxYX/ZJcDbaHLZJMCj5VemAqVNGopC50XaFQRCcFIjjujCluhySGTITY7pxp1Zw0fVF+GSvLQSjMC6GWV1LSKvnhsisli3YAIkTs0gxEghuVG1QpY0gup7Y0yjp8lOEK5uSaspbI/hJCNSxGhFqrUyWC8NIU6kMjUqOJB5KDyIsUdkOZ5Vi6NR5GJFO3YFIr2NJKmRwp7YuilshKM8hHIGyNELFIZHbVOLMlmc9ikQMXqnAFB4dOHWzf8x9dF5tSwF72t3c4D3K9swyl5ImADRoXV/xcOU3N+v8ApbjQeyE8eyMhELuFxGcMkByk8qDI1EJOo6b5ct902aktqmw1BYAFLjq2u117oEID2geRWerOZriM9VqcQp7i7NtR1VPUNBAJ1tY+aeLCis+JPn3STPh27k37XskrNEPCpKe6jOoVcNjXeQLz8JtIzKRVwU9lY09OE8xhHjFkspsDmLwAhthzR3uRacBVykycmBNNcKDNR3Oit3PCbGAlU2i6D0UjsPT4aUBW0saAWAId1srnKwkAACKHhRHFNbIq3C9ldE3mSY1RmPUmFyraoBKZEuvFl1sqDLIqlbYKGPkQTKgVEijGRaI4x1Es4pM1bU+dlmoJFdUUxVWWFEcaLfwwimnyUeOXRXuHUbpbBo9dllVt0gwi2yfwPgPNL4rh8rcmee5XoUzw0WCqcDidBGGnNFq8UDdWleo6NRxYkvfv9mtYpL0TNkwNsusddoPXNcaFuFBPCE9qO5DeESHWUnMMtk/4cN+o+wR6V7WttvvkiZHSx9UnJWGmV8laBlb5fuhEQyHPX2ui1lMDtZU80DmnLMDpqFYiFwKJuwCShw1fyi5ztvquo7FPB/CyUGZxBVhE+4UWrbkvPxMkfIBkqsIRcKma/NWME6kkO4j53IbaiyHUzoTWXF0tDJaCvqr6KZTOyzVcyLNTo4jZLk8URsfNOo5lQKl1ihchKMMehA0koQhMEGSIrScPcCzVMZkLuRp+kWuT3KtUEXY8TnpFPHNdSYnq74a4SvO9tQfljNgBkHdytv8A9D0jvpBaf/Fxt7Kt43L8S9dHOrZ5zGCmTL0aXgL/ALT/AEcL/dZ3GuGZoBdzLt/U3MevRUPDOL2hX09GNlCD4at3UqJTYTJKbRsLj2GXurE6IsZUxMV3hVHJIQ2NpcewyHmVrcB/DxzrOqDYa8jf5K32H4TDA0BjQLdAn/15ZPpDrDfkymA8GnJ05vvyjQf5Wygp2RizQBZNnqwFWVNer8eHHi8eTRjxfCJ9RVAKqqqq6gVNb3UNlRdzRfVw/dN3bdGpYqVm/gzjZ5BOYFynHyt8giBq6qOSwL2rgYjOCa82VeSdaRZCNg3myrqyewUipmsqDE6wAHNYck6NuOFjariUwZuHiRj6m3+YDq07+SltrWTMEkUnNEf05OB6HuvNeIsUvdoKPwHDIOeS5bH9LW3ye7rbstHSZZPTK+pxRW0bvwH7ZjY31SRmYkwAZO+y4ugYTwOOtsmzVd1SGYpvjrkrCitQRPdLmjtnVWyVGbMi8SY7ROEtzmpsc2SqWyBEEyV4kLRaiUXU5suSzokUtlUbKuWAHAPWOGqZFIosr7pjSQm7dInAt4mgr2nhqmLKVlj+QfsvDKafqvYfw9xlskQjcfmblY9EsVUtmvpHxbOy0ha5zhq69/NUL6+aKQgk2vkc16U7DmnO6a/CYT9TQ7zF0J9O34Z0p9R/GokHhXEHytuQSOpC0s1O17SHAEEbqHE9kYs0adAmSYs1gBdvewBzy6rRCoxqTsxzUpu0isPBtNzFxZqb229lYQ0sMIs1rRboAg1uLCwLblpGVgVnqzGux9iqZzx43pFkMMn5NOawuNmC5sTYa2CqqzESCQbtO4IIPspfDjr05kIs55cb6ENBsB5ZX9VHjx6GVtpWgnL5ZGNdb3TN3FO6seENulaRT1GJd1Wz4j3V9WxUUp5QPDd+qL5bfwfZUeI8JTZmB7ahvQERyexNj6H0WLKsnrf6LpZVBfiytlrrrtHKTJH3e39wq6WB8b+WRro3D8r2lpt1sVdYJTl8sYa0uPM05Z5A6rHzlyS+zFPPkyfSPUoB8rfIJ4SY3IeS5I+y9NKfwZoxOPdZQamosh1dYBdZrFMXAvmsWTKkbceJsNiuKBt81hsbxwm4adeiBjOKFxIB9FecG8HukLZ6lvyaxxu/P0JHT91Tjxyyy+i6c44olFhXDz5iHygtiOZ2c8dB27rYxQta0NYOUNFg0aWWgqqPLIZaBU9RT2XWhjUFSOfLI5vYIO6hJFaUlbZWfOF00p/KmkLGUpianoYRAoGzoeUvGXChuKhCUydSGTKsCIx6jQS1a5EAVdHMpUc6Rolkti0vCjJnStEBIdudgO6zULrr2L8LcMaIvEI+Z5v6bKma9F2JXI2mD0D2sHivLnWF1aCJqa12y66InQq6KSWi6Tbe2P8ADb0WO4tmDZCQcmmMnzIA/laswP6rz/jmglbITrFO07/S8AAt/Y+/RV5m1HSLenS5eS94ZrGPdyn6XDLsVpJMPjOrR7LyjhKq8MhpOYO50Xp0NdeO+9re6XFNNVIfqMb5XEiklsZAFgSQ0DYHRRarhljv8jVTKqccvKCCbbZlW4z0T9uMtMSWSUKa0YGq4UkbnG8k7NOR91W0OJujfYkgg2IPZel1jLMJ3XmfE2GuaXvYLNBeTkd7HL3+yz5cPHaNeDP3E+RZ4pi0FU1kDyBI57QyS1zE64+b/K2OD4TFTM5Yxn+Z7s3vPUn+F4DTVJbKHHZwt7r27DOIWvjaXfVYA9zbVNi4qXKXn5M2fHf4IvnusFR4tirWA3ICreIOKmRtsDmduy82rcQqa2XkgY+Q/pjBJt1PQdynyZb1EGPFx3I0+KcQtN7FZozy1LxHC1z3OOQaCStHgf4YzPs6slETdfCiIfJ5F30j0uvR8GweClZywRhg/M7V7u7nalDH0spO5BydVGKqJkeF+AWxESVVpJNRHqxh79T9ltCyyO5yE966MYqKpHPlNydshVEd1T1dN2V3NIor5OysAZ74U9Ele8o6JKUTkfK3ImuYjArjljMqkRuRd5UVdIRHsA5CKkPagEIoZM4nNXLJzVA2EATwmtKfdKyWSKeay9+/D6cClZ/aF8+Rr1TgPGrQhhOizZXVM19LTbR6tFWDmVhHUBedSYzyuvfJW1FjYNs0kOoo1yw2bZsipeNqTxaOQtF3w/129+S/MP8A5LvWybT4iDurGKpDsjmDkRsQtCmpqjO4OLtHhdbUeG5soNg7J3mrefi1zoCyJwEgF2m+RtsVbcW/hrI9rnUUvO29xSy2Dh2ZJoewdbzXlldQzUsnLMySF4vZsjXMv5X1HcLP22vJtjmXo0mF8YSCQeKTkc9iCvVMB4nY9os7p/sr5+qZw/PR/UbolBjMsRyJHrkU0VKO4glOM9SPp51Y141GnosrxViLGxloI5nX+689w3jN4HzuIyVZjPEwedbDqTmUXkctUBY4w2mRcRms/wBVY0/EjmtAaTe1hbVZZ9S6Q/K0nvoFaYdhMrjexVbivYyk29GpwrDBOQ+rl5Gk38JpvI4dz+X9/JekYPi1LTxiOCNkbNwzVx6uOrj3K86w7AZMrkrQ0uFEdU2PKoeELkxc/JtW8QxlGZjER3KyTKKyIIiFoXUsofTRNeyvjP5rIrJo3aOB9VjrkLomKddT8oR9L8M2D4uijSRW1HqFWYbi5BDZMxoHdPNXhOXULVCakrRlnBwdMhcreqSkGJvRJOIfJnKuFOumFYjMjhXLrhK7ZENDXFBcj8q5yIjJ0RiUmozmLgaoNYmIlkmhIlIyDmK5wevMTsjkqVoUiJVTVoeEnF2j0SKuZKzXNRTUSRn5TcLHQTuByNleYdiBBAfmFklicTqY+ojPT0zY4TxCcg7JbjBasyWt5k9AvOqaNjrEa9lvqICGJrRra7zuXJMcqZfKNo1QqGtGqxv4gVgkp5GGxBByIBzRJK8ndU+JMMgI6rTLLcaKo4alZ4fWFzHEWuAfJLxQ4b3+63GMcKkkkBVEfDzmnRMskaA8Ur14KOKCR25A+6t8MwDmNyLnqc1eUWE2tcLS4bRgbJZZfgeOL5IeEcOtFiQtXR4c1tsvsuU4ACktlsqlT8lhKjjARhZQfiE01KbkhaLDmCG54UI1KH46nNA4k8uCG6yjeOueMjyQaDFXWBVxN43HQXZ5bhZ3xkSnquRzXDY39N1dhycZWVZcfKNG4ukgxSgtBGhAISXUOWfJwXC1NMtk4PusjM1MYWrieXJnN2QsmxWKcGrgcntcoHYwhLlun6LoeoHYJ7bIYR5DdBegMjoeiMco4CKAlaGRNhRpJSo1Iy6LIDok4liTLrhKvcamJjj8vNzHyaL/AML1qGQPzuvEMFJjnjedASD5EWXpNPjjW2AOwWXPHjLR1ulfKFPyaKdlkIEKC/FQQoM2KAXVV/Bq4FtUyttmqSoqGX2VJieNk5BVJrXE6plBvYjlGOjVx1IU6GqCx0NaRqpLcQ7qODIpI2ba4W1ThXjqsWMR7p7cR7peLJaNf8b3TTWrKjEu66cR7qcGS0an4xIViy7cR7pz8Ry1R4slo0xrUx+Id1lX4p3UR2K3OqigyckbP48dU9td3WLbiXdHbiPdOotEtM9LoOJGsja0nNoI9Lm32XV5i/Ec9Ultj1E0kjI+mg3Zh+RPaxIEJ3N2VtHFbFZKyXMuEqIVic1NaCNE7NcuVCKxDNIsKQTlKJbBuCC4FHc2+pt3XC23dGgqQAOA3T2P6bpkjFPwSl536XASyVIth/J0TaGjNuinMoxurdlEWjTLyUd8R2YfYqnkbljSRGFENkCpc6Ox1b16Kxjc/wDQfZSWU3OCC3XUFJL7LY68FPDi5yBOSlPxEW1TavhaW94rEfpcQ0++hVTiuB1cTOeSJzWac3PGR7B10vCD8FqzTXkPJOzcoLqluyzzqk9fuuCcq3slTz2X/wAWl8UqQTrpqO6nbJ3S6+LS+L7qjNSm/EqdoHeNAKzunCs7rPfElc+JKPaJ3jRGv7oMmId1RfEFLxke0TvFq+tJTBUquEi6JFOAvcLVlUjMqlS+MiNqgN0O2OspeeOkqI13+7FJTtsPeQTmXOcrpCTbdFcchIQJK7b0XQ/ou59f2RSA2cPMk1Esmko0JZxK3Qk9l0ApAlSgHM+hTg0W7+6a558l0EeagbBuiJWj4ZhLXAN5u/KLlU9OLnJXeGPdG5paTzX0F80k/Bfi1s20+DSOaHMe7TRwtZQxg0x+qYA9NVfYZVGZg8T+ll+oZqc7D4rbn/2Wfi/R09ezMx8PSfmeSO9h/KnU+FsYc359BYqxhpGONjHIBsTyuH2J+6saakiB+VgJ72RUWwXRWlscbC52YAv1P2WT/EXEbxMbYtby3bcEA+XVelOiFiPDsDkbcmYXlvHXDMhIMYc5pcQB8xDAevQJuCQY5Ks8qk1K5dWWOYPJTOa2WxLhe7Q7l9HEC6q1qTtGOVpjuYrl1xJEFnbpXSSsoAXMu8yQYnCNAI3mTg4p4jRRGoEBmuhh6qSGJcqBADY1IgYNCMjvuClyJ7WoMZHXUR2SRWyPGhskl2NoGzVGkCSSjMQBpzUjZdSRFmNXQEkkUVHXlAkSSTIKBFGiOS4koxn4J9Jor/BPrZ/ckkqmaMXo2WJZMFsstlW4NI4PdYkZjQkJJJEdGfo3VM4kC5JyG6n05XUkUVsM5VGNyERvsSPlOhISSRYI+T5zxqqkkmkMj3yEOIBe9zyB0F1XpJK8zs6EgkkoAcnhcSUIPC6EkkAjwiD/AAkkgEQT2pJKBH20XQP4SSQGQYBJJJA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67591" name="AutoShape 8" descr="data:image/jpeg;base64,/9j/4AAQSkZJRgABAQAAAQABAAD/2wCEAAkGBxISERAUEBISEBAQDw8PDw8PDw8PDw8PFBQWFhQUFBQYHCggGBolHBQUITEhJSkrLi4uFx8zODMsNygtLisBCgoKDg0OGBAQGywkHCQsLCwsLCwsLCwsLCwsLC0sLCwsLCwsLCwsLCwsLCwsLCwsLCwsLCwsLCwsLCwsLCwsLP/AABEIAMIBAwMBIgACEQEDEQH/xAAcAAABBQEBAQAAAAAAAAAAAAADAAIEBQYBBwj/xAA5EAABAwIEBAQEBQMDBQAAAAABAAIDBBEFITFBBhJRYRNxgZEUIjKhB0JSscEjctHh8PEWU2KCkv/EABoBAAIDAQEAAAAAAAAAAAAAAAECAAMEBQb/xAAnEQACAgIBBAICAgMAAAAAAAAAAQIRAyESBBMxQVFhMnEi8AUUwf/aAAwDAQACEQMRAD8A8Wc1cCkPYguaqk7AhF6HzrtkxwTJEodzJt01OajRAsbVIbEhRFSWyBVSbDqgZismFqJLKmNzQVihadqsY2KNTsVhGxZ8shGwD2ofIpcjUJzUikLY1jFPpgogUmI2CrnsNk8OS5rqIHosRzWdxoVh3BMTnFMLkEAa9dZGE1yPTtRbpAHsplvPw1oh4znHZoA9f+FkoY1uvw7Z88nkP5R6SXLPFf3wPFnoDG5rsmQXGNTJ3ar0ZcRZZVyOY/6qFK7NFpzdMGiTO71Ue4JGRvdEkaQeoTaaIud0yKhDkwGmXvuq+ppT0yPTMK5lw4HchQ5KRzcg64PXZRDJlCac7Ny/tSVsaN3X91xMGz5mcEJ7UV5TCuaiuLBciY9ikkIbk6ZGRHNXGlGe1D5U6ZB4KeHIQCI1BgY611IgjTGKRAVVJ6J6JlOxS2qPCFJa1YpvZRITkMhFLE3kSpkSExiPyJrGp4ckbDQ9sN1NhoU2kKsDKLLNkyS8IlkCWFAIUiaZAaUY3WwIb4al00a4xqktFks5+hWwzStf+Hk39d46tCxQctf+HcDjUFw+lrbHzKfo01nh+xoeT09h1QHZ3UhDkf1C9OjQVM8OajC7T2VpM1RZG9skRkFhff1U+giAu4+QVVBES4Bu/wBgrKSa1mjQfdBgomyOFundV2IEtuQbgAbAoz5Mri9uyhSzNLszvYdtkUQUTxYX/ZJcDbaHLZJMCj5VemAqVNGopC50XaFQRCcFIjjujCluhySGTITY7pxp1Zw0fVF+GSvLQSjMC6GWV1LSKvnhsisli3YAIkTs0gxEghuVG1QpY0gup7Y0yjp8lOEK5uSaspbI/hJCNSxGhFqrUyWC8NIU6kMjUqOJB5KDyIsUdkOZ5Vi6NR5GJFO3YFIr2NJKmRwp7YuilshKM8hHIGyNELFIZHbVOLMlmc9ikQMXqnAFB4dOHWzf8x9dF5tSwF72t3c4D3K9swyl5ImADRoXV/xcOU3N+v8ApbjQeyE8eyMhELuFxGcMkByk8qDI1EJOo6b5ct902aktqmw1BYAFLjq2u117oEID2geRWerOZriM9VqcQp7i7NtR1VPUNBAJ1tY+aeLCis+JPn3STPh27k37XskrNEPCpKe6jOoVcNjXeQLz8JtIzKRVwU9lY09OE8xhHjFkspsDmLwAhthzR3uRacBVykycmBNNcKDNR3Oit3PCbGAlU2i6D0UjsPT4aUBW0saAWAId1srnKwkAACKHhRHFNbIq3C9ldE3mSY1RmPUmFyraoBKZEuvFl1sqDLIqlbYKGPkQTKgVEijGRaI4x1Es4pM1bU+dlmoJFdUUxVWWFEcaLfwwimnyUeOXRXuHUbpbBo9dllVt0gwi2yfwPgPNL4rh8rcmee5XoUzw0WCqcDidBGGnNFq8UDdWleo6NRxYkvfv9mtYpL0TNkwNsusddoPXNcaFuFBPCE9qO5DeESHWUnMMtk/4cN+o+wR6V7WttvvkiZHSx9UnJWGmV8laBlb5fuhEQyHPX2ui1lMDtZU80DmnLMDpqFYiFwKJuwCShw1fyi5ztvquo7FPB/CyUGZxBVhE+4UWrbkvPxMkfIBkqsIRcKma/NWME6kkO4j53IbaiyHUzoTWXF0tDJaCvqr6KZTOyzVcyLNTo4jZLk8URsfNOo5lQKl1ihchKMMehA0koQhMEGSIrScPcCzVMZkLuRp+kWuT3KtUEXY8TnpFPHNdSYnq74a4SvO9tQfljNgBkHdytv8A9D0jvpBaf/Fxt7Kt43L8S9dHOrZ5zGCmTL0aXgL/ALT/AEcL/dZ3GuGZoBdzLt/U3MevRUPDOL2hX09GNlCD4at3UqJTYTJKbRsLj2GXurE6IsZUxMV3hVHJIQ2NpcewyHmVrcB/DxzrOqDYa8jf5K32H4TDA0BjQLdAn/15ZPpDrDfkymA8GnJ05vvyjQf5Wygp2RizQBZNnqwFWVNer8eHHi8eTRjxfCJ9RVAKqqqq6gVNb3UNlRdzRfVw/dN3bdGpYqVm/gzjZ5BOYFynHyt8giBq6qOSwL2rgYjOCa82VeSdaRZCNg3myrqyewUipmsqDE6wAHNYck6NuOFjariUwZuHiRj6m3+YDq07+SltrWTMEkUnNEf05OB6HuvNeIsUvdoKPwHDIOeS5bH9LW3ye7rbstHSZZPTK+pxRW0bvwH7ZjY31SRmYkwAZO+y4ugYTwOOtsmzVd1SGYpvjrkrCitQRPdLmjtnVWyVGbMi8SY7ROEtzmpsc2SqWyBEEyV4kLRaiUXU5suSzokUtlUbKuWAHAPWOGqZFIosr7pjSQm7dInAt4mgr2nhqmLKVlj+QfsvDKafqvYfw9xlskQjcfmblY9EsVUtmvpHxbOy0ha5zhq69/NUL6+aKQgk2vkc16U7DmnO6a/CYT9TQ7zF0J9O34Z0p9R/GokHhXEHytuQSOpC0s1O17SHAEEbqHE9kYs0adAmSYs1gBdvewBzy6rRCoxqTsxzUpu0isPBtNzFxZqb229lYQ0sMIs1rRboAg1uLCwLblpGVgVnqzGux9iqZzx43pFkMMn5NOawuNmC5sTYa2CqqzESCQbtO4IIPspfDjr05kIs55cb6ENBsB5ZX9VHjx6GVtpWgnL5ZGNdb3TN3FO6seENulaRT1GJd1Wz4j3V9WxUUp5QPDd+qL5bfwfZUeI8JTZmB7ahvQERyexNj6H0WLKsnrf6LpZVBfiytlrrrtHKTJH3e39wq6WB8b+WRro3D8r2lpt1sVdYJTl8sYa0uPM05Z5A6rHzlyS+zFPPkyfSPUoB8rfIJ4SY3IeS5I+y9NKfwZoxOPdZQamosh1dYBdZrFMXAvmsWTKkbceJsNiuKBt81hsbxwm4adeiBjOKFxIB9FecG8HukLZ6lvyaxxu/P0JHT91Tjxyyy+i6c44olFhXDz5iHygtiOZ2c8dB27rYxQta0NYOUNFg0aWWgqqPLIZaBU9RT2XWhjUFSOfLI5vYIO6hJFaUlbZWfOF00p/KmkLGUpianoYRAoGzoeUvGXChuKhCUydSGTKsCIx6jQS1a5EAVdHMpUc6Rolkti0vCjJnStEBIdudgO6zULrr2L8LcMaIvEI+Z5v6bKma9F2JXI2mD0D2sHivLnWF1aCJqa12y66InQq6KSWi6Tbe2P8ADb0WO4tmDZCQcmmMnzIA/laswP6rz/jmglbITrFO07/S8AAt/Y+/RV5m1HSLenS5eS94ZrGPdyn6XDLsVpJMPjOrR7LyjhKq8MhpOYO50Xp0NdeO+9re6XFNNVIfqMb5XEiklsZAFgSQ0DYHRRarhljv8jVTKqccvKCCbbZlW4z0T9uMtMSWSUKa0YGq4UkbnG8k7NOR91W0OJujfYkgg2IPZel1jLMJ3XmfE2GuaXvYLNBeTkd7HL3+yz5cPHaNeDP3E+RZ4pi0FU1kDyBI57QyS1zE64+b/K2OD4TFTM5Yxn+Z7s3vPUn+F4DTVJbKHHZwt7r27DOIWvjaXfVYA9zbVNi4qXKXn5M2fHf4IvnusFR4tirWA3ICreIOKmRtsDmduy82rcQqa2XkgY+Q/pjBJt1PQdynyZb1EGPFx3I0+KcQtN7FZozy1LxHC1z3OOQaCStHgf4YzPs6slETdfCiIfJ5F30j0uvR8GweClZywRhg/M7V7u7nalDH0spO5BydVGKqJkeF+AWxESVVpJNRHqxh79T9ltCyyO5yE966MYqKpHPlNydshVEd1T1dN2V3NIor5OysAZ74U9Ele8o6JKUTkfK3ImuYjArjljMqkRuRd5UVdIRHsA5CKkPagEIoZM4nNXLJzVA2EATwmtKfdKyWSKeay9+/D6cClZ/aF8+Rr1TgPGrQhhOizZXVM19LTbR6tFWDmVhHUBedSYzyuvfJW1FjYNs0kOoo1yw2bZsipeNqTxaOQtF3w/129+S/MP8A5LvWybT4iDurGKpDsjmDkRsQtCmpqjO4OLtHhdbUeG5soNg7J3mrefi1zoCyJwEgF2m+RtsVbcW/hrI9rnUUvO29xSy2Dh2ZJoewdbzXlldQzUsnLMySF4vZsjXMv5X1HcLP22vJtjmXo0mF8YSCQeKTkc9iCvVMB4nY9os7p/sr5+qZw/PR/UbolBjMsRyJHrkU0VKO4glOM9SPp51Y141GnosrxViLGxloI5nX+689w3jN4HzuIyVZjPEwedbDqTmUXkctUBY4w2mRcRms/wBVY0/EjmtAaTe1hbVZZ9S6Q/K0nvoFaYdhMrjexVbivYyk29GpwrDBOQ+rl5Gk38JpvI4dz+X9/JekYPi1LTxiOCNkbNwzVx6uOrj3K86w7AZMrkrQ0uFEdU2PKoeELkxc/JtW8QxlGZjER3KyTKKyIIiFoXUsofTRNeyvjP5rIrJo3aOB9VjrkLomKddT8oR9L8M2D4uijSRW1HqFWYbi5BDZMxoHdPNXhOXULVCakrRlnBwdMhcreqSkGJvRJOIfJnKuFOumFYjMjhXLrhK7ZENDXFBcj8q5yIjJ0RiUmozmLgaoNYmIlkmhIlIyDmK5wevMTsjkqVoUiJVTVoeEnF2j0SKuZKzXNRTUSRn5TcLHQTuByNleYdiBBAfmFklicTqY+ojPT0zY4TxCcg7JbjBasyWt5k9AvOqaNjrEa9lvqICGJrRra7zuXJMcqZfKNo1QqGtGqxv4gVgkp5GGxBByIBzRJK8ndU+JMMgI6rTLLcaKo4alZ4fWFzHEWuAfJLxQ4b3+63GMcKkkkBVEfDzmnRMskaA8Ur14KOKCR25A+6t8MwDmNyLnqc1eUWE2tcLS4bRgbJZZfgeOL5IeEcOtFiQtXR4c1tsvsuU4ACktlsqlT8lhKjjARhZQfiE01KbkhaLDmCG54UI1KH46nNA4k8uCG6yjeOueMjyQaDFXWBVxN43HQXZ5bhZ3xkSnquRzXDY39N1dhycZWVZcfKNG4ukgxSgtBGhAISXUOWfJwXC1NMtk4PusjM1MYWrieXJnN2QsmxWKcGrgcntcoHYwhLlun6LoeoHYJ7bIYR5DdBegMjoeiMco4CKAlaGRNhRpJSo1Iy6LIDok4liTLrhKvcamJjj8vNzHyaL/AML1qGQPzuvEMFJjnjedASD5EWXpNPjjW2AOwWXPHjLR1ulfKFPyaKdlkIEKC/FQQoM2KAXVV/Bq4FtUyttmqSoqGX2VJieNk5BVJrXE6plBvYjlGOjVx1IU6GqCx0NaRqpLcQ7qODIpI2ba4W1ThXjqsWMR7p7cR7peLJaNf8b3TTWrKjEu66cR7qcGS0an4xIViy7cR7pz8Ry1R4slo0xrUx+Id1lX4p3UR2K3OqigyckbP48dU9td3WLbiXdHbiPdOotEtM9LoOJGsja0nNoI9Lm32XV5i/Ec9Ultj1E0kjI+mg3Zh+RPaxIEJ3N2VtHFbFZKyXMuEqIVic1NaCNE7NcuVCKxDNIsKQTlKJbBuCC4FHc2+pt3XC23dGgqQAOA3T2P6bpkjFPwSl536XASyVIth/J0TaGjNuinMoxurdlEWjTLyUd8R2YfYqnkbljSRGFENkCpc6Ox1b16Kxjc/wDQfZSWU3OCC3XUFJL7LY68FPDi5yBOSlPxEW1TavhaW94rEfpcQ0++hVTiuB1cTOeSJzWac3PGR7B10vCD8FqzTXkPJOzcoLqluyzzqk9fuuCcq3slTz2X/wAWl8UqQTrpqO6nbJ3S6+LS+L7qjNSm/EqdoHeNAKzunCs7rPfElc+JKPaJ3jRGv7oMmId1RfEFLxke0TvFq+tJTBUquEi6JFOAvcLVlUjMqlS+MiNqgN0O2OspeeOkqI13+7FJTtsPeQTmXOcrpCTbdFcchIQJK7b0XQ/ou59f2RSA2cPMk1Esmko0JZxK3Qk9l0ApAlSgHM+hTg0W7+6a558l0EeagbBuiJWj4ZhLXAN5u/KLlU9OLnJXeGPdG5paTzX0F80k/Bfi1s20+DSOaHMe7TRwtZQxg0x+qYA9NVfYZVGZg8T+ll+oZqc7D4rbn/2Wfi/R09ezMx8PSfmeSO9h/KnU+FsYc359BYqxhpGONjHIBsTyuH2J+6saakiB+VgJ72RUWwXRWlscbC52YAv1P2WT/EXEbxMbYtby3bcEA+XVelOiFiPDsDkbcmYXlvHXDMhIMYc5pcQB8xDAevQJuCQY5Ks8qk1K5dWWOYPJTOa2WxLhe7Q7l9HEC6q1qTtGOVpjuYrl1xJEFnbpXSSsoAXMu8yQYnCNAI3mTg4p4jRRGoEBmuhh6qSGJcqBADY1IgYNCMjvuClyJ7WoMZHXUR2SRWyPGhskl2NoGzVGkCSSjMQBpzUjZdSRFmNXQEkkUVHXlAkSSTIKBFGiOS4koxn4J9Jor/BPrZ/ckkqmaMXo2WJZMFsstlW4NI4PdYkZjQkJJJEdGfo3VM4kC5JyG6n05XUkUVsM5VGNyERvsSPlOhISSRYI+T5zxqqkkmkMj3yEOIBe9zyB0F1XpJK8zs6EgkkoAcnhcSUIPC6EkkAjwiD/AAkkgEQT2pJKBH20XQP4SSQGQYBJJJA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67592" name="Picture 10" descr="http://www.equalityokc.org/wp-content/uploads/2014/04/meditation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456907" cy="25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708525"/>
          </a:xfrm>
        </p:spPr>
        <p:txBody>
          <a:bodyPr>
            <a:normAutofit/>
          </a:bodyPr>
          <a:lstStyle/>
          <a:p>
            <a:r>
              <a:rPr lang="en-GB" dirty="0" smtClean="0"/>
              <a:t>Books in </a:t>
            </a:r>
            <a:r>
              <a:rPr lang="en-GB" dirty="0"/>
              <a:t>DMU Library</a:t>
            </a:r>
            <a:r>
              <a:rPr lang="en-GB" dirty="0" smtClean="0"/>
              <a:t>: </a:t>
            </a:r>
          </a:p>
          <a:p>
            <a:pPr lvl="1"/>
            <a:r>
              <a:rPr lang="en-GB" dirty="0" smtClean="0"/>
              <a:t>Presentation </a:t>
            </a:r>
            <a:r>
              <a:rPr lang="en-GB" dirty="0"/>
              <a:t>skills for </a:t>
            </a:r>
            <a:r>
              <a:rPr lang="en-GB" dirty="0" smtClean="0"/>
              <a:t>students </a:t>
            </a:r>
            <a:r>
              <a:rPr lang="en-GB" sz="1800" dirty="0" smtClean="0">
                <a:hlinkClick r:id="rId2"/>
              </a:rPr>
              <a:t>https://capitadiscovery.co.uk/dmu/items/896761</a:t>
            </a:r>
            <a:r>
              <a:rPr lang="en-GB" sz="1800" dirty="0" smtClean="0"/>
              <a:t> </a:t>
            </a:r>
            <a:endParaRPr lang="en-GB" sz="1400" dirty="0"/>
          </a:p>
          <a:p>
            <a:pPr lvl="1"/>
            <a:r>
              <a:rPr lang="en-GB" dirty="0"/>
              <a:t> A student's guide to presentations: making your presentation </a:t>
            </a:r>
            <a:r>
              <a:rPr lang="en-GB" dirty="0" smtClean="0"/>
              <a:t>count  </a:t>
            </a:r>
            <a:r>
              <a:rPr lang="en-GB" sz="1400" dirty="0" smtClean="0">
                <a:hlinkClick r:id="rId3"/>
              </a:rPr>
              <a:t>https</a:t>
            </a:r>
            <a:r>
              <a:rPr lang="en-GB" sz="1400" dirty="0">
                <a:hlinkClick r:id="rId3"/>
              </a:rPr>
              <a:t>://</a:t>
            </a:r>
            <a:r>
              <a:rPr lang="en-GB" sz="1400" dirty="0" smtClean="0">
                <a:hlinkClick r:id="rId3"/>
              </a:rPr>
              <a:t>capitadiscovery.co.uk/dmu/items/818283</a:t>
            </a:r>
            <a:r>
              <a:rPr lang="en-GB" sz="1400" dirty="0" smtClean="0"/>
              <a:t> </a:t>
            </a:r>
          </a:p>
          <a:p>
            <a:r>
              <a:rPr lang="en-GB" dirty="0" smtClean="0"/>
              <a:t>Video clips on doing an effective presentation: </a:t>
            </a:r>
            <a:r>
              <a:rPr lang="en-GB" sz="1400" dirty="0" smtClean="0">
                <a:hlinkClick r:id="rId4"/>
              </a:rPr>
              <a:t>http</a:t>
            </a:r>
            <a:r>
              <a:rPr lang="en-GB" sz="1400" dirty="0">
                <a:hlinkClick r:id="rId4"/>
              </a:rPr>
              <a:t>://</a:t>
            </a:r>
            <a:r>
              <a:rPr lang="en-GB" sz="1400" dirty="0" smtClean="0">
                <a:hlinkClick r:id="rId4"/>
              </a:rPr>
              <a:t>www.brunel.ac.uk/learnhigher/giving-oral-presentations/evaluating-your-performance.shtml</a:t>
            </a:r>
            <a:r>
              <a:rPr lang="en-GB" sz="1400" dirty="0" smtClean="0"/>
              <a:t> </a:t>
            </a:r>
            <a:endParaRPr lang="en-GB" sz="1400" dirty="0"/>
          </a:p>
          <a:p>
            <a:r>
              <a:rPr lang="en-GB" dirty="0" smtClean="0"/>
              <a:t>Focus on</a:t>
            </a:r>
            <a:r>
              <a:rPr lang="en-GB" dirty="0"/>
              <a:t>: presentations: </a:t>
            </a:r>
            <a:r>
              <a:rPr lang="en-GB" sz="1800" dirty="0">
                <a:hlinkClick r:id="rId5"/>
              </a:rPr>
              <a:t>http://</a:t>
            </a:r>
            <a:r>
              <a:rPr lang="en-GB" sz="1800" dirty="0" smtClean="0">
                <a:hlinkClick r:id="rId5"/>
              </a:rPr>
              <a:t>libguides.library.dmu.ac.uk/ld.php?content_id=1879521</a:t>
            </a:r>
            <a:r>
              <a:rPr lang="en-GB" sz="1800" dirty="0" smtClean="0"/>
              <a:t> 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042988" y="1052513"/>
            <a:ext cx="3241675" cy="5616575"/>
          </a:xfrm>
          <a:prstGeom prst="roundRect">
            <a:avLst>
              <a:gd name="adj" fmla="val 7138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11638" y="1052513"/>
            <a:ext cx="4824412" cy="2592387"/>
          </a:xfrm>
          <a:prstGeom prst="roundRect">
            <a:avLst>
              <a:gd name="adj" fmla="val 402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11638" y="3644900"/>
            <a:ext cx="4824412" cy="2160588"/>
          </a:xfrm>
          <a:prstGeom prst="roundRect">
            <a:avLst>
              <a:gd name="adj" fmla="val 320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Flowchart: Delay 19"/>
          <p:cNvSpPr/>
          <p:nvPr/>
        </p:nvSpPr>
        <p:spPr>
          <a:xfrm>
            <a:off x="4067175" y="1557338"/>
            <a:ext cx="504825" cy="647700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Flowchart: Delay 20"/>
          <p:cNvSpPr/>
          <p:nvPr/>
        </p:nvSpPr>
        <p:spPr>
          <a:xfrm rot="10800000">
            <a:off x="3779838" y="4941888"/>
            <a:ext cx="431800" cy="647700"/>
          </a:xfrm>
          <a:prstGeom prst="flowChartDelay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3494" name="Title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8101013" cy="865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b="1" dirty="0" smtClean="0">
                <a:solidFill>
                  <a:schemeClr val="tx2"/>
                </a:solidFill>
              </a:rPr>
              <a:t>Centre for Learning and Study Support</a:t>
            </a:r>
            <a:r>
              <a:rPr lang="en-GB" altLang="en-US" sz="2200" dirty="0" smtClean="0">
                <a:solidFill>
                  <a:schemeClr val="tx2"/>
                </a:solidFill>
              </a:rPr>
              <a:t/>
            </a:r>
            <a:br>
              <a:rPr lang="en-GB" altLang="en-US" sz="2200" dirty="0" smtClean="0">
                <a:solidFill>
                  <a:schemeClr val="tx2"/>
                </a:solidFill>
              </a:rPr>
            </a:br>
            <a:r>
              <a:rPr lang="en-GB" altLang="en-US" sz="2000" i="1" dirty="0" smtClean="0">
                <a:solidFill>
                  <a:schemeClr val="tx2"/>
                </a:solidFill>
              </a:rPr>
              <a:t>Enhancing academic practice, writing development and professional skills</a:t>
            </a:r>
            <a:r>
              <a:rPr lang="en-GB" altLang="en-US" sz="2200" dirty="0" smtClean="0">
                <a:solidFill>
                  <a:schemeClr val="tx2"/>
                </a:solidFill>
              </a:rPr>
              <a:t/>
            </a:r>
            <a:br>
              <a:rPr lang="en-GB" altLang="en-US" sz="2200" dirty="0" smtClean="0">
                <a:solidFill>
                  <a:schemeClr val="tx2"/>
                </a:solidFill>
              </a:rPr>
            </a:br>
            <a:endParaRPr lang="en-GB" altLang="en-US" sz="2400" dirty="0" smtClean="0">
              <a:solidFill>
                <a:schemeClr val="tx2"/>
              </a:solidFill>
            </a:endParaRPr>
          </a:p>
        </p:txBody>
      </p:sp>
      <p:grpSp>
        <p:nvGrpSpPr>
          <p:cNvPr id="63495" name="Group 6"/>
          <p:cNvGrpSpPr>
            <a:grpSpLocks/>
          </p:cNvGrpSpPr>
          <p:nvPr/>
        </p:nvGrpSpPr>
        <p:grpSpPr bwMode="auto">
          <a:xfrm>
            <a:off x="0" y="0"/>
            <a:ext cx="944563" cy="6858000"/>
            <a:chOff x="0" y="0"/>
            <a:chExt cx="944317" cy="6858000"/>
          </a:xfrm>
        </p:grpSpPr>
        <p:pic>
          <p:nvPicPr>
            <p:cNvPr id="63508" name="Picture 4" descr="CLaSS Banner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44317" cy="270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09" name="Picture 5" descr="CLaSS Banner.png"/>
            <p:cNvPicPr>
              <a:picLocks noChangeAspect="1"/>
            </p:cNvPicPr>
            <p:nvPr/>
          </p:nvPicPr>
          <p:blipFill>
            <a:blip r:embed="rId4"/>
            <a:srcRect t="54501"/>
            <a:stretch>
              <a:fillRect/>
            </a:stretch>
          </p:blipFill>
          <p:spPr bwMode="auto">
            <a:xfrm>
              <a:off x="0" y="1484784"/>
              <a:ext cx="944317" cy="537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3496" name="Picture 5" descr="C:\Users\mryan\AppData\Local\Microsoft\Windows\Temporary Internet Files\Content.IE5\N4Q275UM\MP900443244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1484313"/>
            <a:ext cx="15128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3"/>
          <p:cNvPicPr>
            <a:picLocks noChangeAspect="1" noChangeArrowheads="1"/>
          </p:cNvPicPr>
          <p:nvPr/>
        </p:nvPicPr>
        <p:blipFill>
          <a:blip r:embed="rId6"/>
          <a:srcRect l="22095" t="20158" r="30974" b="8002"/>
          <a:stretch>
            <a:fillRect/>
          </a:stretch>
        </p:blipFill>
        <p:spPr bwMode="auto">
          <a:xfrm>
            <a:off x="4787900" y="3789363"/>
            <a:ext cx="10239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2" descr="C:\Users\mryan\AppData\Local\Microsoft\Windows\Temporary Internet Files\Content.IE5\HIPSRK80\MP900439522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950" y="1557338"/>
            <a:ext cx="18716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9" name="TextBox 10"/>
          <p:cNvSpPr txBox="1">
            <a:spLocks noChangeArrowheads="1"/>
          </p:cNvSpPr>
          <p:nvPr/>
        </p:nvSpPr>
        <p:spPr bwMode="auto">
          <a:xfrm>
            <a:off x="1547813" y="1125538"/>
            <a:ext cx="2663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rgbClr val="1F497D"/>
                </a:solidFill>
              </a:rPr>
              <a:t>Tutorials and Drop-in</a:t>
            </a:r>
          </a:p>
        </p:txBody>
      </p:sp>
      <p:sp>
        <p:nvSpPr>
          <p:cNvPr id="63500" name="TextBox 11"/>
          <p:cNvSpPr txBox="1">
            <a:spLocks noChangeArrowheads="1"/>
          </p:cNvSpPr>
          <p:nvPr/>
        </p:nvSpPr>
        <p:spPr bwMode="auto">
          <a:xfrm>
            <a:off x="4932363" y="1125538"/>
            <a:ext cx="1871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dirty="0">
                <a:solidFill>
                  <a:srgbClr val="1F497D"/>
                </a:solidFill>
              </a:rPr>
              <a:t>Workshops</a:t>
            </a:r>
          </a:p>
        </p:txBody>
      </p:sp>
      <p:sp>
        <p:nvSpPr>
          <p:cNvPr id="63501" name="TextBox 12"/>
          <p:cNvSpPr txBox="1">
            <a:spLocks noChangeArrowheads="1"/>
          </p:cNvSpPr>
          <p:nvPr/>
        </p:nvSpPr>
        <p:spPr bwMode="auto">
          <a:xfrm>
            <a:off x="5940425" y="3860800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dirty="0">
                <a:solidFill>
                  <a:srgbClr val="1F497D"/>
                </a:solidFill>
              </a:rPr>
              <a:t>Guides</a:t>
            </a:r>
          </a:p>
        </p:txBody>
      </p:sp>
      <p:sp>
        <p:nvSpPr>
          <p:cNvPr id="63502" name="TextBox 12"/>
          <p:cNvSpPr txBox="1">
            <a:spLocks noChangeArrowheads="1"/>
          </p:cNvSpPr>
          <p:nvPr/>
        </p:nvSpPr>
        <p:spPr bwMode="auto">
          <a:xfrm>
            <a:off x="1116013" y="3673475"/>
            <a:ext cx="2808287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en-US" sz="1200" dirty="0">
                <a:solidFill>
                  <a:srgbClr val="1F497D"/>
                </a:solidFill>
              </a:rPr>
              <a:t>Book a 30 minute one-to-one appointment to discuss any aspect of your study or work: visit the Library “What’s on?” page to book.</a:t>
            </a:r>
          </a:p>
          <a:p>
            <a:pPr>
              <a:lnSpc>
                <a:spcPct val="150000"/>
              </a:lnSpc>
            </a:pPr>
            <a:endParaRPr lang="en-GB" altLang="en-US" sz="900" dirty="0">
              <a:solidFill>
                <a:srgbClr val="1F497D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altLang="en-US" sz="1200" dirty="0">
                <a:solidFill>
                  <a:srgbClr val="1F497D"/>
                </a:solidFill>
              </a:rPr>
              <a:t>Just a quick question? Drop in every </a:t>
            </a:r>
            <a:r>
              <a:rPr lang="en-GB" altLang="en-US" sz="1200" b="1" dirty="0">
                <a:solidFill>
                  <a:srgbClr val="1F497D"/>
                </a:solidFill>
              </a:rPr>
              <a:t>Monday, Wednesday and Friday 2-3pm, Tuesday and Thursday 5-6pm in the LDZ Kimberlin library (term time only) </a:t>
            </a:r>
            <a:r>
              <a:rPr lang="en-GB" altLang="en-US" sz="1200" dirty="0">
                <a:solidFill>
                  <a:srgbClr val="1F497D"/>
                </a:solidFill>
              </a:rPr>
              <a:t>where CLaSS will be waiting to answer your question!</a:t>
            </a:r>
          </a:p>
        </p:txBody>
      </p:sp>
      <p:sp>
        <p:nvSpPr>
          <p:cNvPr id="63503" name="TextBox 13"/>
          <p:cNvSpPr txBox="1">
            <a:spLocks noChangeArrowheads="1"/>
          </p:cNvSpPr>
          <p:nvPr/>
        </p:nvSpPr>
        <p:spPr bwMode="auto">
          <a:xfrm>
            <a:off x="4427538" y="1557338"/>
            <a:ext cx="27368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en-US" sz="1200" dirty="0">
                <a:solidFill>
                  <a:srgbClr val="1F497D"/>
                </a:solidFill>
              </a:rPr>
              <a:t>Workshops run every two weeks: Keep an eye out on blackboard and MyDMU to see our upcoming sessions</a:t>
            </a:r>
          </a:p>
          <a:p>
            <a:pPr>
              <a:lnSpc>
                <a:spcPct val="150000"/>
              </a:lnSpc>
            </a:pPr>
            <a:endParaRPr lang="en-GB" altLang="en-US" sz="800" dirty="0">
              <a:solidFill>
                <a:srgbClr val="1F497D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altLang="en-US" sz="1200" dirty="0">
                <a:solidFill>
                  <a:srgbClr val="1F497D"/>
                </a:solidFill>
              </a:rPr>
              <a:t>To sign up go the library what’s on page: </a:t>
            </a:r>
            <a:r>
              <a:rPr lang="en-GB" altLang="en-US" sz="1200" dirty="0">
                <a:solidFill>
                  <a:srgbClr val="1F497D"/>
                </a:solidFill>
                <a:hlinkClick r:id="rId8"/>
              </a:rPr>
              <a:t>www.library.dmu.ac.uk/Home/Calendar</a:t>
            </a:r>
            <a:r>
              <a:rPr lang="en-GB" altLang="en-US" sz="1200" dirty="0">
                <a:solidFill>
                  <a:srgbClr val="1F497D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GB" altLang="en-US" sz="1200" dirty="0">
              <a:solidFill>
                <a:srgbClr val="1F497D"/>
              </a:solidFill>
            </a:endParaRPr>
          </a:p>
        </p:txBody>
      </p:sp>
      <p:sp>
        <p:nvSpPr>
          <p:cNvPr id="63504" name="TextBox 14"/>
          <p:cNvSpPr txBox="1">
            <a:spLocks noChangeArrowheads="1"/>
          </p:cNvSpPr>
          <p:nvPr/>
        </p:nvSpPr>
        <p:spPr bwMode="auto">
          <a:xfrm>
            <a:off x="5867400" y="4221163"/>
            <a:ext cx="273685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1200" dirty="0">
                <a:solidFill>
                  <a:srgbClr val="1F497D"/>
                </a:solidFill>
              </a:rPr>
              <a:t>To view our online resources go to: </a:t>
            </a:r>
            <a:r>
              <a:rPr lang="en-GB" altLang="en-US" sz="1200" dirty="0">
                <a:solidFill>
                  <a:srgbClr val="1F497D"/>
                </a:solidFill>
                <a:hlinkClick r:id="rId9"/>
              </a:rPr>
              <a:t>www.library.dmu.ac.uk/link/CLASS</a:t>
            </a:r>
            <a:r>
              <a:rPr lang="en-GB" altLang="en-US" sz="1200" dirty="0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211638" y="5805488"/>
            <a:ext cx="4824412" cy="863600"/>
          </a:xfrm>
          <a:prstGeom prst="roundRect">
            <a:avLst>
              <a:gd name="adj" fmla="val 440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" name="Flowchart: Delay 22"/>
          <p:cNvSpPr/>
          <p:nvPr/>
        </p:nvSpPr>
        <p:spPr>
          <a:xfrm rot="16200000">
            <a:off x="7056438" y="5265738"/>
            <a:ext cx="431800" cy="647700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3507" name="TextBox 23"/>
          <p:cNvSpPr txBox="1">
            <a:spLocks noChangeArrowheads="1"/>
          </p:cNvSpPr>
          <p:nvPr/>
        </p:nvSpPr>
        <p:spPr bwMode="auto">
          <a:xfrm>
            <a:off x="4284663" y="5876925"/>
            <a:ext cx="460851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en-US" sz="1400" b="1" dirty="0">
                <a:solidFill>
                  <a:srgbClr val="1F497D"/>
                </a:solidFill>
              </a:rPr>
              <a:t>To help fit the pieces of your study together visit: </a:t>
            </a:r>
            <a:r>
              <a:rPr lang="en-GB" altLang="en-US" sz="1400" b="1" dirty="0">
                <a:solidFill>
                  <a:srgbClr val="1F497D"/>
                </a:solidFill>
                <a:hlinkClick r:id="rId9"/>
              </a:rPr>
              <a:t>www.library.dmu.ac.uk/link/CLASS</a:t>
            </a:r>
            <a:r>
              <a:rPr lang="en-GB" altLang="en-US" sz="1400" b="1" dirty="0">
                <a:solidFill>
                  <a:srgbClr val="1F497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88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9941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/>
              <a:t>What makes an effective presentation?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4824536" cy="45259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Consider two aspects:</a:t>
            </a:r>
          </a:p>
          <a:p>
            <a:pPr lvl="1" eaLnBrk="1" hangingPunct="1"/>
            <a:r>
              <a:rPr lang="en-GB" altLang="en-US" dirty="0" smtClean="0"/>
              <a:t>Planning</a:t>
            </a:r>
          </a:p>
          <a:p>
            <a:pPr lvl="1" eaLnBrk="1" hangingPunct="1"/>
            <a:r>
              <a:rPr lang="en-GB" altLang="en-US" dirty="0" smtClean="0"/>
              <a:t>Delivery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429" y="1484784"/>
            <a:ext cx="3706371" cy="28669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/>
              <a:t>Planning: It’s all in the small details . . .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altLang="en-US" sz="2600" dirty="0" smtClean="0"/>
              <a:t>When is the presentation?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600" dirty="0" smtClean="0"/>
              <a:t>How long is the presentation?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600" dirty="0" smtClean="0"/>
              <a:t>What is the topic and focus?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600" dirty="0" smtClean="0"/>
              <a:t>What is being assessed?</a:t>
            </a:r>
          </a:p>
          <a:p>
            <a:pPr eaLnBrk="1" hangingPunct="1">
              <a:lnSpc>
                <a:spcPct val="150000"/>
              </a:lnSpc>
            </a:pPr>
            <a:endParaRPr lang="en-GB" altLang="en-US" sz="2600" dirty="0" smtClean="0"/>
          </a:p>
        </p:txBody>
      </p:sp>
      <p:pic>
        <p:nvPicPr>
          <p:cNvPr id="24580" name="Picture 2" descr="http://www.fightingfifty.co.uk/sites/default/files/styles/article_main/public/It's-in-the-small-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7" r="29865"/>
          <a:stretch>
            <a:fillRect/>
          </a:stretch>
        </p:blipFill>
        <p:spPr bwMode="auto">
          <a:xfrm>
            <a:off x="5652120" y="1738312"/>
            <a:ext cx="327183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/>
              <a:t>Plan from the audience’s perspective...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475163" cy="302217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dirty="0" smtClean="0"/>
              <a:t>Think about presentations you have seen:</a:t>
            </a:r>
          </a:p>
          <a:p>
            <a:r>
              <a:rPr lang="en-GB" altLang="en-US" dirty="0" smtClean="0"/>
              <a:t>What makes a successful presentation?</a:t>
            </a:r>
          </a:p>
          <a:p>
            <a:pPr eaLnBrk="1" hangingPunct="1"/>
            <a:r>
              <a:rPr lang="en-GB" altLang="en-US" dirty="0" smtClean="0"/>
              <a:t>What makes an unsuccessful presentation?</a:t>
            </a:r>
          </a:p>
        </p:txBody>
      </p:sp>
      <p:pic>
        <p:nvPicPr>
          <p:cNvPr id="5124" name="Picture 2" descr="C:\Users\Marian\AppData\Local\Microsoft\Windows\Temporary Internet Files\Content.IE5\DTT5EITA\MC90007088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772816"/>
            <a:ext cx="3576637" cy="2849562"/>
          </a:xfrm>
        </p:spPr>
      </p:pic>
      <p:sp>
        <p:nvSpPr>
          <p:cNvPr id="2" name="Rectangle 1"/>
          <p:cNvSpPr/>
          <p:nvPr/>
        </p:nvSpPr>
        <p:spPr>
          <a:xfrm>
            <a:off x="2667626" y="5229200"/>
            <a:ext cx="507356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altLang="en-US" sz="2000" dirty="0" smtClean="0"/>
              <a:t>Task: Note </a:t>
            </a:r>
            <a:r>
              <a:rPr lang="en-GB" altLang="en-US" sz="2000" dirty="0"/>
              <a:t>down three ideas for </a:t>
            </a:r>
            <a:r>
              <a:rPr lang="en-GB" altLang="en-US" sz="2000" dirty="0" smtClean="0"/>
              <a:t>each question 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8016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/>
              <a:t>Plan: From the audience’s perspective...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1844824"/>
            <a:ext cx="532859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altLang="en-US" sz="2400" b="1" dirty="0"/>
              <a:t>What makes a successful presentation?</a:t>
            </a:r>
          </a:p>
          <a:p>
            <a:r>
              <a:rPr lang="en-GB" altLang="en-US" sz="2400" i="1" dirty="0"/>
              <a:t>Pitched at the right level</a:t>
            </a:r>
          </a:p>
          <a:p>
            <a:r>
              <a:rPr lang="en-GB" altLang="en-US" sz="2400" i="1" dirty="0"/>
              <a:t>Speaker has eye contact with audience</a:t>
            </a:r>
          </a:p>
          <a:p>
            <a:r>
              <a:rPr lang="en-GB" altLang="en-US" sz="2400" i="1" dirty="0"/>
              <a:t>Clear </a:t>
            </a:r>
            <a:r>
              <a:rPr lang="en-GB" altLang="en-US" sz="2400" i="1" dirty="0" smtClean="0"/>
              <a:t>and engaging visual </a:t>
            </a:r>
            <a:r>
              <a:rPr lang="en-GB" altLang="en-US" sz="2400" i="1" dirty="0"/>
              <a:t>aids           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840" y="4149080"/>
            <a:ext cx="576064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altLang="en-US" sz="2400" b="1" dirty="0"/>
              <a:t>What makes an unsuccessful presentation? </a:t>
            </a:r>
          </a:p>
          <a:p>
            <a:r>
              <a:rPr lang="en-GB" altLang="en-US" sz="2400" i="1" dirty="0"/>
              <a:t>Too much information</a:t>
            </a:r>
          </a:p>
          <a:p>
            <a:r>
              <a:rPr lang="en-GB" altLang="en-US" sz="2400" i="1" dirty="0"/>
              <a:t>Speaker talks too quickly or too quietly</a:t>
            </a:r>
          </a:p>
          <a:p>
            <a:r>
              <a:rPr lang="en-GB" altLang="en-US" sz="2400" i="1" dirty="0" smtClean="0"/>
              <a:t>Content is not relevant for the audience</a:t>
            </a:r>
            <a:endParaRPr lang="en-GB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0792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Planning: Choose your content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60985" y="1589963"/>
            <a:ext cx="8229600" cy="4525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Your content will show how well you know and understand your topic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Try </a:t>
            </a:r>
            <a:r>
              <a:rPr lang="en-GB" dirty="0"/>
              <a:t>“</a:t>
            </a:r>
            <a:r>
              <a:rPr lang="en-GB" dirty="0" err="1"/>
              <a:t>MoSCoW</a:t>
            </a:r>
            <a:r>
              <a:rPr lang="en-GB" dirty="0"/>
              <a:t>” prioritisation</a:t>
            </a:r>
          </a:p>
          <a:p>
            <a:pPr lvl="1">
              <a:defRPr/>
            </a:pPr>
            <a:r>
              <a:rPr lang="en-GB" b="1" dirty="0"/>
              <a:t>M</a:t>
            </a:r>
            <a:r>
              <a:rPr lang="en-GB" dirty="0"/>
              <a:t>ust; </a:t>
            </a:r>
            <a:r>
              <a:rPr lang="en-GB" b="1" dirty="0"/>
              <a:t>S</a:t>
            </a:r>
            <a:r>
              <a:rPr lang="en-GB" dirty="0"/>
              <a:t>hould; </a:t>
            </a:r>
            <a:r>
              <a:rPr lang="en-GB" b="1" dirty="0"/>
              <a:t>C</a:t>
            </a:r>
            <a:r>
              <a:rPr lang="en-GB" dirty="0"/>
              <a:t>ould; </a:t>
            </a:r>
            <a:r>
              <a:rPr lang="en-GB" b="1" dirty="0"/>
              <a:t>W</a:t>
            </a:r>
            <a:r>
              <a:rPr lang="en-GB" dirty="0"/>
              <a:t>on’t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647788"/>
              </p:ext>
            </p:extLst>
          </p:nvPr>
        </p:nvGraphicFramePr>
        <p:xfrm>
          <a:off x="2577670" y="500340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0631516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8948437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60885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93118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Must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Should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Could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Won’t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45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167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38287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20887196">
            <a:off x="4670955" y="2541554"/>
            <a:ext cx="2664296" cy="892552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DANGER!</a:t>
            </a:r>
          </a:p>
          <a:p>
            <a:pPr algn="ctr"/>
            <a:r>
              <a:rPr lang="en-GB" sz="2000" b="1" dirty="0" smtClean="0"/>
              <a:t>Too much information!</a:t>
            </a:r>
            <a:endParaRPr lang="en-GB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Planning: A clear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" y="1143000"/>
            <a:ext cx="8861648" cy="417160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altLang="en-US" dirty="0" smtClean="0"/>
              <a:t>Beginning: </a:t>
            </a:r>
            <a:r>
              <a:rPr lang="en-GB" altLang="en-US" sz="2400" dirty="0" smtClean="0"/>
              <a:t>Introduce </a:t>
            </a:r>
            <a:r>
              <a:rPr lang="en-GB" altLang="en-US" sz="2400" b="1" dirty="0" smtClean="0"/>
              <a:t>yourself,</a:t>
            </a:r>
            <a:r>
              <a:rPr lang="en-GB" altLang="en-US" sz="2400" dirty="0" smtClean="0"/>
              <a:t> explaining </a:t>
            </a:r>
            <a:r>
              <a:rPr lang="en-GB" altLang="en-US" sz="2400" dirty="0"/>
              <a:t>the </a:t>
            </a:r>
            <a:r>
              <a:rPr lang="en-GB" altLang="en-US" sz="2400" b="1" dirty="0"/>
              <a:t>purpose</a:t>
            </a:r>
            <a:r>
              <a:rPr lang="en-GB" altLang="en-US" sz="2400" dirty="0"/>
              <a:t> of your </a:t>
            </a:r>
            <a:r>
              <a:rPr lang="en-GB" altLang="en-US" sz="2400" dirty="0" smtClean="0"/>
              <a:t>presentation and </a:t>
            </a:r>
            <a:r>
              <a:rPr lang="en-GB" altLang="en-US" sz="2400" b="1" dirty="0" smtClean="0"/>
              <a:t>what you will cover</a:t>
            </a:r>
          </a:p>
          <a:p>
            <a:pPr>
              <a:lnSpc>
                <a:spcPct val="150000"/>
              </a:lnSpc>
            </a:pPr>
            <a:r>
              <a:rPr lang="en-GB" altLang="en-US" dirty="0" smtClean="0"/>
              <a:t>Middle: </a:t>
            </a:r>
            <a:r>
              <a:rPr lang="en-GB" altLang="en-US" sz="2400" dirty="0" smtClean="0"/>
              <a:t>As for an essay, break down into </a:t>
            </a:r>
            <a:r>
              <a:rPr lang="en-GB" altLang="en-US" sz="2400" b="1" dirty="0" smtClean="0"/>
              <a:t>clear sections </a:t>
            </a:r>
            <a:r>
              <a:rPr lang="en-GB" altLang="en-US" sz="2400" dirty="0" smtClean="0"/>
              <a:t>linked to </a:t>
            </a:r>
            <a:r>
              <a:rPr lang="en-GB" altLang="en-US" sz="2400" b="1" dirty="0" smtClean="0"/>
              <a:t>key topics or ideas</a:t>
            </a:r>
            <a:r>
              <a:rPr lang="en-GB" altLang="en-US" sz="2400" dirty="0" smtClean="0"/>
              <a:t>. Clear </a:t>
            </a:r>
            <a:r>
              <a:rPr lang="en-GB" altLang="en-US" sz="2400" b="1" dirty="0" smtClean="0"/>
              <a:t>roles</a:t>
            </a:r>
            <a:r>
              <a:rPr lang="en-GB" altLang="en-US" sz="2400" dirty="0" smtClean="0"/>
              <a:t> for group presentations.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dirty="0" smtClean="0"/>
              <a:t>End: </a:t>
            </a:r>
            <a:r>
              <a:rPr lang="en-GB" sz="2400" dirty="0" smtClean="0"/>
              <a:t>Briefly </a:t>
            </a:r>
            <a:r>
              <a:rPr lang="en-GB" sz="2400" b="1" dirty="0"/>
              <a:t>sum up </a:t>
            </a:r>
            <a:r>
              <a:rPr lang="en-GB" sz="2400" dirty="0"/>
              <a:t>your </a:t>
            </a:r>
            <a:r>
              <a:rPr lang="en-GB" sz="2400" dirty="0" smtClean="0"/>
              <a:t>points; do you need a </a:t>
            </a:r>
            <a:r>
              <a:rPr lang="en-GB" sz="2400" b="1" dirty="0" smtClean="0"/>
              <a:t>references </a:t>
            </a:r>
            <a:r>
              <a:rPr lang="en-GB" sz="2400" dirty="0" smtClean="0"/>
              <a:t>slide?; plan for </a:t>
            </a:r>
            <a:r>
              <a:rPr lang="en-GB" sz="2400" b="1" dirty="0" smtClean="0"/>
              <a:t>a line to end with</a:t>
            </a:r>
            <a:r>
              <a:rPr lang="en-GB" sz="2400" dirty="0" smtClean="0"/>
              <a:t>, such as “Thank you, any questions?”</a:t>
            </a:r>
            <a:endParaRPr lang="en-GB" sz="2400" dirty="0"/>
          </a:p>
          <a:p>
            <a:pPr marL="0" indent="0">
              <a:lnSpc>
                <a:spcPct val="150000"/>
              </a:lnSpc>
              <a:buNone/>
              <a:defRPr/>
            </a:pPr>
            <a:endParaRPr lang="en-GB" sz="2400" dirty="0"/>
          </a:p>
          <a:p>
            <a:pPr>
              <a:lnSpc>
                <a:spcPct val="150000"/>
              </a:lnSpc>
            </a:pPr>
            <a:endParaRPr lang="en-GB" altLang="en-US" sz="2400" dirty="0" smtClean="0"/>
          </a:p>
          <a:p>
            <a:pPr>
              <a:lnSpc>
                <a:spcPct val="150000"/>
              </a:lnSpc>
            </a:pPr>
            <a:endParaRPr lang="en-GB" altLang="en-US" sz="24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275856" y="5314602"/>
            <a:ext cx="5040560" cy="1296144"/>
          </a:xfrm>
          <a:prstGeom prst="wedgeRoundRectCallout">
            <a:avLst>
              <a:gd name="adj1" fmla="val 3049"/>
              <a:gd name="adj2" fmla="val 633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Tell them what you’re going to say.</a:t>
            </a:r>
          </a:p>
          <a:p>
            <a:pPr algn="ctr"/>
            <a:r>
              <a:rPr lang="en-GB" sz="2400" dirty="0" smtClean="0"/>
              <a:t>Say it. </a:t>
            </a:r>
          </a:p>
          <a:p>
            <a:pPr algn="ctr"/>
            <a:r>
              <a:rPr lang="en-GB" sz="2400" dirty="0" smtClean="0"/>
              <a:t>Tell them what you’ve said.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23528" y="14296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Planning: Good Visual Aids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2771800" y="5805264"/>
            <a:ext cx="6552728" cy="51086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400" dirty="0" smtClean="0"/>
              <a:t>You could use Images, Diagrams, “SmartArt” or…</a:t>
            </a:r>
          </a:p>
          <a:p>
            <a:pPr lvl="1" eaLnBrk="1" hangingPunct="1"/>
            <a:endParaRPr lang="en-GB" altLang="en-US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9770367"/>
              </p:ext>
            </p:extLst>
          </p:nvPr>
        </p:nvGraphicFramePr>
        <p:xfrm>
          <a:off x="1187624" y="1269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195736" y="4750117"/>
            <a:ext cx="1545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dirty="0" smtClean="0"/>
              <a:t>Benefits</a:t>
            </a:r>
            <a:endParaRPr lang="en-GB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Delivery: Rehearsal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dirty="0" smtClean="0"/>
              <a:t>Try not to avoid reading a script</a:t>
            </a:r>
          </a:p>
          <a:p>
            <a:pPr lvl="1">
              <a:defRPr/>
            </a:pPr>
            <a:r>
              <a:rPr lang="en-GB" dirty="0" smtClean="0"/>
              <a:t>Use notes or slides as reminders</a:t>
            </a:r>
            <a:endParaRPr lang="en-GB" dirty="0"/>
          </a:p>
          <a:p>
            <a:pPr>
              <a:defRPr/>
            </a:pPr>
            <a:r>
              <a:rPr lang="en-GB" dirty="0" smtClean="0"/>
              <a:t>Rehearse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Timekeeping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Body language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Voice projection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Pace and tone of </a:t>
            </a:r>
            <a:r>
              <a:rPr lang="en-GB" dirty="0" smtClean="0"/>
              <a:t>speech</a:t>
            </a: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80" y="2708920"/>
            <a:ext cx="3544108" cy="27247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609</Words>
  <Application>Microsoft Office PowerPoint</Application>
  <PresentationFormat>On-screen Show (4:3)</PresentationFormat>
  <Paragraphs>102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2_Custom Design</vt:lpstr>
      <vt:lpstr>Custom Design</vt:lpstr>
      <vt:lpstr>1_Custom Design</vt:lpstr>
      <vt:lpstr>3_Custom Design</vt:lpstr>
      <vt:lpstr>CLaSS Bitesize:  Effective Presentations</vt:lpstr>
      <vt:lpstr>What makes an effective presentation?</vt:lpstr>
      <vt:lpstr>Planning: It’s all in the small details . . . </vt:lpstr>
      <vt:lpstr>Plan from the audience’s perspective...</vt:lpstr>
      <vt:lpstr>Plan: From the audience’s perspective...</vt:lpstr>
      <vt:lpstr>Planning: Choose your content</vt:lpstr>
      <vt:lpstr>Planning: A clear structure</vt:lpstr>
      <vt:lpstr>Planning: Good Visual Aids</vt:lpstr>
      <vt:lpstr>Delivery: Rehearsal</vt:lpstr>
      <vt:lpstr>Delivery: Answering questions</vt:lpstr>
      <vt:lpstr>Delivery: Overcoming nerves</vt:lpstr>
      <vt:lpstr>Further Resources</vt:lpstr>
      <vt:lpstr>Centre for Learning and Study Support Enhancing academic practice, writing development and professional skills </vt:lpstr>
    </vt:vector>
  </TitlesOfParts>
  <Company>De Montfort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Imogen Scoppie</dc:creator>
  <cp:lastModifiedBy>Andrew Reeves</cp:lastModifiedBy>
  <cp:revision>41</cp:revision>
  <cp:lastPrinted>2017-04-03T15:23:25Z</cp:lastPrinted>
  <dcterms:created xsi:type="dcterms:W3CDTF">2017-02-23T14:37:27Z</dcterms:created>
  <dcterms:modified xsi:type="dcterms:W3CDTF">2018-05-08T11:18:02Z</dcterms:modified>
</cp:coreProperties>
</file>